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9" r:id="rId1"/>
  </p:sldMasterIdLst>
  <p:notesMasterIdLst>
    <p:notesMasterId r:id="rId21"/>
  </p:notesMasterIdLst>
  <p:handoutMasterIdLst>
    <p:handoutMasterId r:id="rId22"/>
  </p:handoutMasterIdLst>
  <p:sldIdLst>
    <p:sldId id="270" r:id="rId2"/>
    <p:sldId id="616" r:id="rId3"/>
    <p:sldId id="611" r:id="rId4"/>
    <p:sldId id="593" r:id="rId5"/>
    <p:sldId id="622" r:id="rId6"/>
    <p:sldId id="598" r:id="rId7"/>
    <p:sldId id="599" r:id="rId8"/>
    <p:sldId id="624" r:id="rId9"/>
    <p:sldId id="625" r:id="rId10"/>
    <p:sldId id="619" r:id="rId11"/>
    <p:sldId id="615" r:id="rId12"/>
    <p:sldId id="584" r:id="rId13"/>
    <p:sldId id="618" r:id="rId14"/>
    <p:sldId id="604" r:id="rId15"/>
    <p:sldId id="606" r:id="rId16"/>
    <p:sldId id="621" r:id="rId17"/>
    <p:sldId id="623" r:id="rId18"/>
    <p:sldId id="608" r:id="rId19"/>
    <p:sldId id="297" r:id="rId20"/>
  </p:sldIdLst>
  <p:sldSz cx="9144000" cy="6858000" type="screen4x3"/>
  <p:notesSz cx="6669088" cy="9926638"/>
  <p:custDataLst>
    <p:tags r:id="rId23"/>
  </p:custDataLst>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a:srgbClr val="FF6600"/>
    <a:srgbClr val="0000FF"/>
    <a:srgbClr val="FF2FBA"/>
    <a:srgbClr val="009644"/>
    <a:srgbClr val="4D7400"/>
    <a:srgbClr val="00414C"/>
    <a:srgbClr val="C0504D"/>
    <a:srgbClr val="FF66CC"/>
    <a:srgbClr val="FF71D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39" autoAdjust="0"/>
    <p:restoredTop sz="77500" autoAdjust="0"/>
  </p:normalViewPr>
  <p:slideViewPr>
    <p:cSldViewPr snapToGrid="0">
      <p:cViewPr>
        <p:scale>
          <a:sx n="100" d="100"/>
          <a:sy n="100" d="100"/>
        </p:scale>
        <p:origin x="-2010"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FABD761-3483-4CAD-88AA-A576D55D879A}" type="datetimeFigureOut">
              <a:rPr lang="en-AU" smtClean="0"/>
              <a:pPr/>
              <a:t>28/08/2013</a:t>
            </a:fld>
            <a:endParaRPr lang="en-AU"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3ACC36D-D148-4D9B-9BAB-09897F89F650}" type="slidenum">
              <a:rPr lang="en-AU" smtClean="0"/>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341" cy="496332"/>
          </a:xfrm>
          <a:prstGeom prst="rect">
            <a:avLst/>
          </a:prstGeom>
          <a:noFill/>
          <a:ln w="9525">
            <a:noFill/>
            <a:miter lim="800000"/>
            <a:headEnd/>
            <a:tailEnd/>
          </a:ln>
          <a:effectLst/>
        </p:spPr>
        <p:txBody>
          <a:bodyPr vert="horz" wrap="square" lIns="90697" tIns="45349" rIns="90697" bIns="45349" numCol="1" anchor="t" anchorCtr="0" compatLnSpc="1">
            <a:prstTxWarp prst="textNoShape">
              <a:avLst/>
            </a:prstTxWarp>
          </a:bodyPr>
          <a:lstStyle>
            <a:lvl1pPr>
              <a:defRPr sz="1200" dirty="0">
                <a:latin typeface="Arial" charset="0"/>
                <a:cs typeface="Arial" charset="0"/>
              </a:defRPr>
            </a:lvl1pPr>
          </a:lstStyle>
          <a:p>
            <a:pPr>
              <a:defRPr/>
            </a:pPr>
            <a:endParaRPr lang="en-GB" dirty="0"/>
          </a:p>
        </p:txBody>
      </p:sp>
      <p:sp>
        <p:nvSpPr>
          <p:cNvPr id="3075" name="Rectangle 3"/>
          <p:cNvSpPr>
            <a:spLocks noGrp="1" noChangeArrowheads="1"/>
          </p:cNvSpPr>
          <p:nvPr>
            <p:ph type="dt" idx="1"/>
          </p:nvPr>
        </p:nvSpPr>
        <p:spPr bwMode="auto">
          <a:xfrm>
            <a:off x="3778254" y="0"/>
            <a:ext cx="2889341" cy="496332"/>
          </a:xfrm>
          <a:prstGeom prst="rect">
            <a:avLst/>
          </a:prstGeom>
          <a:noFill/>
          <a:ln w="9525">
            <a:noFill/>
            <a:miter lim="800000"/>
            <a:headEnd/>
            <a:tailEnd/>
          </a:ln>
          <a:effectLst/>
        </p:spPr>
        <p:txBody>
          <a:bodyPr vert="horz" wrap="square" lIns="90697" tIns="45349" rIns="90697" bIns="45349" numCol="1" anchor="t" anchorCtr="0" compatLnSpc="1">
            <a:prstTxWarp prst="textNoShape">
              <a:avLst/>
            </a:prstTxWarp>
          </a:bodyPr>
          <a:lstStyle>
            <a:lvl1pPr algn="r">
              <a:defRPr sz="1200" dirty="0">
                <a:latin typeface="Arial" charset="0"/>
                <a:cs typeface="Arial" charset="0"/>
              </a:defRPr>
            </a:lvl1pPr>
          </a:lstStyle>
          <a:p>
            <a:pPr>
              <a:defRPr/>
            </a:pPr>
            <a:endParaRPr lang="en-GB" dirty="0"/>
          </a:p>
        </p:txBody>
      </p:sp>
      <p:sp>
        <p:nvSpPr>
          <p:cNvPr id="3584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311" y="4715154"/>
            <a:ext cx="5336466" cy="4466987"/>
          </a:xfrm>
          <a:prstGeom prst="rect">
            <a:avLst/>
          </a:prstGeom>
          <a:noFill/>
          <a:ln w="9525">
            <a:noFill/>
            <a:miter lim="800000"/>
            <a:headEnd/>
            <a:tailEnd/>
          </a:ln>
          <a:effectLst/>
        </p:spPr>
        <p:txBody>
          <a:bodyPr vert="horz" wrap="square" lIns="90697" tIns="45349" rIns="90697" bIns="453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766"/>
            <a:ext cx="2889341" cy="496332"/>
          </a:xfrm>
          <a:prstGeom prst="rect">
            <a:avLst/>
          </a:prstGeom>
          <a:noFill/>
          <a:ln w="9525">
            <a:noFill/>
            <a:miter lim="800000"/>
            <a:headEnd/>
            <a:tailEnd/>
          </a:ln>
          <a:effectLst/>
        </p:spPr>
        <p:txBody>
          <a:bodyPr vert="horz" wrap="square" lIns="90697" tIns="45349" rIns="90697" bIns="45349" numCol="1" anchor="b" anchorCtr="0" compatLnSpc="1">
            <a:prstTxWarp prst="textNoShape">
              <a:avLst/>
            </a:prstTxWarp>
          </a:bodyPr>
          <a:lstStyle>
            <a:lvl1pPr>
              <a:defRPr sz="1200" dirty="0">
                <a:latin typeface="Arial" charset="0"/>
                <a:cs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778254" y="9428766"/>
            <a:ext cx="2889341" cy="496332"/>
          </a:xfrm>
          <a:prstGeom prst="rect">
            <a:avLst/>
          </a:prstGeom>
          <a:noFill/>
          <a:ln w="9525">
            <a:noFill/>
            <a:miter lim="800000"/>
            <a:headEnd/>
            <a:tailEnd/>
          </a:ln>
          <a:effectLst/>
        </p:spPr>
        <p:txBody>
          <a:bodyPr vert="horz" wrap="square" lIns="90697" tIns="45349" rIns="90697" bIns="45349" numCol="1" anchor="b" anchorCtr="0" compatLnSpc="1">
            <a:prstTxWarp prst="textNoShape">
              <a:avLst/>
            </a:prstTxWarp>
          </a:bodyPr>
          <a:lstStyle>
            <a:lvl1pPr algn="r">
              <a:defRPr sz="1200">
                <a:latin typeface="Arial" charset="0"/>
                <a:cs typeface="Arial" charset="0"/>
              </a:defRPr>
            </a:lvl1pPr>
          </a:lstStyle>
          <a:p>
            <a:pPr>
              <a:defRPr/>
            </a:pPr>
            <a:fld id="{69139202-E72A-4F79-BABE-9E16AAEF0C44}"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69139202-E72A-4F79-BABE-9E16AAEF0C44}" type="slidenum">
              <a:rPr lang="en-GB" smtClean="0">
                <a:solidFill>
                  <a:prstClr val="black"/>
                </a:solidFill>
              </a:rPr>
              <a:pPr>
                <a:defRPr/>
              </a:pPr>
              <a:t>11</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Click to edit Master subtitle style</a:t>
            </a:r>
            <a:endParaRPr lang="en-GB" noProof="0" dirty="0"/>
          </a:p>
        </p:txBody>
      </p:sp>
      <p:grpSp>
        <p:nvGrpSpPr>
          <p:cNvPr id="4" name="Group 19"/>
          <p:cNvGrpSpPr>
            <a:grpSpLocks/>
          </p:cNvGrpSpPr>
          <p:nvPr userDrawn="1"/>
        </p:nvGrpSpPr>
        <p:grpSpPr bwMode="gray">
          <a:xfrm>
            <a:off x="128464"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pPr lvl="0"/>
            <a:r>
              <a:rPr lang="en-US" dirty="0"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r>
              <a:rPr lang="en-GB" dirty="0" smtClean="0"/>
              <a:t>Text</a:t>
            </a:r>
            <a:endParaRPr lang="en-GB" dirty="0"/>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128464" y="0"/>
            <a:ext cx="2735263" cy="1530350"/>
            <a:chOff x="68" y="0"/>
            <a:chExt cx="1723" cy="964"/>
          </a:xfrm>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Chart Placeholder 31"/>
          <p:cNvSpPr>
            <a:spLocks noGrp="1"/>
          </p:cNvSpPr>
          <p:nvPr>
            <p:ph type="chart" sz="quarter" idx="21"/>
          </p:nvPr>
        </p:nvSpPr>
        <p:spPr bwMode="gray">
          <a:xfrm>
            <a:off x="6167254" y="1125538"/>
            <a:ext cx="2724700" cy="2376488"/>
          </a:xfrm>
        </p:spPr>
        <p:txBody>
          <a:bodyPr/>
          <a:lstStyle/>
          <a:p>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dirty="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rcRect/>
          <a:stretch>
            <a:fillRect/>
          </a:stretch>
        </p:blipFill>
        <p:spPr>
          <a:xfrm>
            <a:off x="0" y="0"/>
            <a:ext cx="9180512" cy="6858000"/>
          </a:xfrm>
          <a:prstGeom prst="rect">
            <a:avLst/>
          </a:prstGeom>
        </p:spPr>
      </p:pic>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grpSp>
        <p:nvGrpSpPr>
          <p:cNvPr id="2" name="Group 19"/>
          <p:cNvGrpSpPr>
            <a:grpSpLocks/>
          </p:cNvGrpSpPr>
          <p:nvPr userDrawn="1"/>
        </p:nvGrpSpPr>
        <p:grpSpPr bwMode="gray">
          <a:xfrm>
            <a:off x="128464" y="0"/>
            <a:ext cx="2735263"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2" name="Content Placeholder 2"/>
          <p:cNvSpPr>
            <a:spLocks noGrp="1"/>
          </p:cNvSpPr>
          <p:nvPr>
            <p:ph sz="half" idx="1"/>
          </p:nvPr>
        </p:nvSpPr>
        <p:spPr>
          <a:xfrm>
            <a:off x="209550" y="1446734"/>
            <a:ext cx="4264025" cy="4719116"/>
          </a:xfrm>
        </p:spPr>
        <p:txBody>
          <a:bodyPr bIns="0"/>
          <a:lstStyle>
            <a:lvl1pPr marL="250825" indent="-250825">
              <a:buFont typeface="+mj-lt"/>
              <a:buAutoNum type="arabicPeriod"/>
              <a:defRPr sz="1400" baseline="0">
                <a:solidFill>
                  <a:srgbClr val="00338D"/>
                </a:solidFill>
              </a:defRPr>
            </a:lvl1pPr>
            <a:lvl2pPr marL="249238" indent="0">
              <a:defRPr sz="1400"/>
            </a:lvl2pPr>
            <a:lvl3pPr marL="139700" indent="-139700">
              <a:buFont typeface="Arial" pitchFamily="34" charset="0"/>
              <a:buChar char="-"/>
              <a:defRPr sz="1400"/>
            </a:lvl3pPr>
            <a:lvl4pPr marL="365125" indent="117475">
              <a:buFont typeface="Arial" pitchFamily="34" charset="0"/>
              <a:buChar char="-"/>
              <a:defRPr sz="1400"/>
            </a:lvl4pPr>
            <a:lvl5pPr marL="809625" indent="-117475">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Content Placeholder 3"/>
          <p:cNvSpPr>
            <a:spLocks noGrp="1"/>
          </p:cNvSpPr>
          <p:nvPr>
            <p:ph sz="half" idx="2"/>
          </p:nvPr>
        </p:nvSpPr>
        <p:spPr>
          <a:xfrm>
            <a:off x="4625974" y="1446734"/>
            <a:ext cx="4265612" cy="4719116"/>
          </a:xfrm>
        </p:spPr>
        <p:txBody>
          <a:bodyPr bIns="0"/>
          <a:lstStyle>
            <a:lvl1pPr marL="0" indent="144463">
              <a:buFont typeface="Arial" pitchFamily="34" charset="0"/>
              <a:buChar char="-"/>
              <a:defRPr sz="1400">
                <a:solidFill>
                  <a:schemeClr val="tx1"/>
                </a:solidFill>
              </a:defRPr>
            </a:lvl1pPr>
            <a:lvl2pPr marL="249238" indent="115888">
              <a:buFont typeface="Arial" pitchFamily="34" charset="0"/>
              <a:buChar char="-"/>
              <a:defRPr sz="1400"/>
            </a:lvl2pPr>
            <a:lvl3pPr marL="388938" indent="-141288">
              <a:buFont typeface="Arial" pitchFamily="34" charset="0"/>
              <a:buChar char="-"/>
              <a:defRPr sz="1400"/>
            </a:lvl3pPr>
            <a:lvl4pPr marL="249238" indent="130175">
              <a:buFont typeface="Arial" pitchFamily="34" charset="0"/>
              <a:buChar char="-"/>
              <a:defRPr sz="1400"/>
            </a:lvl4pPr>
            <a:lvl5pPr marL="249238" indent="130175">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0" name="Rectangle 3"/>
          <p:cNvSpPr>
            <a:spLocks noGrp="1" noChangeArrowheads="1"/>
          </p:cNvSpPr>
          <p:nvPr>
            <p:ph type="body" idx="1"/>
          </p:nvPr>
        </p:nvSpPr>
        <p:spPr>
          <a:xfrm>
            <a:off x="204564" y="2152650"/>
            <a:ext cx="6359525" cy="4013200"/>
          </a:xfrm>
          <a:noFill/>
        </p:spPr>
        <p:txBody>
          <a:bodyPr/>
          <a:lstStyle>
            <a:lvl2pPr marL="1588" indent="-1588">
              <a:defRPr/>
            </a:lvl2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683568" y="548680"/>
            <a:ext cx="1930547" cy="1080120"/>
            <a:chOff x="68" y="0"/>
            <a:chExt cx="1723" cy="964"/>
          </a:xfrm>
          <a:solidFill>
            <a:schemeClr val="accent6"/>
          </a:solidFill>
        </p:grpSpPr>
        <p:sp>
          <p:nvSpPr>
            <p:cNvPr id="2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2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grpSp>
        <p:nvGrpSpPr>
          <p:cNvPr id="3" name="Group 19"/>
          <p:cNvGrpSpPr>
            <a:grpSpLocks/>
          </p:cNvGrpSpPr>
          <p:nvPr userDrawn="1"/>
        </p:nvGrpSpPr>
        <p:grpSpPr bwMode="gray">
          <a:xfrm>
            <a:off x="128464" y="0"/>
            <a:ext cx="2735263"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dirty="0"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5"/>
            <a:r>
              <a:rPr lang="en-GB" smtClean="0"/>
              <a:t>Sixth level</a:t>
            </a:r>
          </a:p>
          <a:p>
            <a:pPr lvl="6"/>
            <a:r>
              <a:rPr lang="en-GB" smtClean="0"/>
              <a:t>Seventh level</a:t>
            </a:r>
          </a:p>
          <a:p>
            <a:pPr lvl="7"/>
            <a:r>
              <a:rPr lang="en-GB" smtClean="0"/>
              <a:t>Eighth level</a:t>
            </a:r>
          </a:p>
          <a:p>
            <a:pPr lvl="8"/>
            <a:r>
              <a:rPr lang="en-GB" smtClean="0"/>
              <a:t>Ninth level</a:t>
            </a:r>
            <a:endParaRPr lang="en-GB" dirty="0" smtClean="0"/>
          </a:p>
        </p:txBody>
      </p:sp>
      <p:grpSp>
        <p:nvGrpSpPr>
          <p:cNvPr id="2" name="Group 17"/>
          <p:cNvGrpSpPr/>
          <p:nvPr userDrawn="1"/>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3" name="Group 47"/>
          <p:cNvGrpSpPr/>
          <p:nvPr userDrawn="1"/>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userDrawn="1"/>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userDrawn="1"/>
        </p:nvSpPr>
        <p:spPr bwMode="gray">
          <a:xfrm>
            <a:off x="179512" y="6381332"/>
            <a:ext cx="8712968" cy="0"/>
          </a:xfrm>
          <a:prstGeom prst="line">
            <a:avLst/>
          </a:prstGeom>
          <a:noFill/>
          <a:ln w="3175">
            <a:solidFill>
              <a:schemeClr val="tx1"/>
            </a:solidFill>
            <a:round/>
            <a:headEnd/>
            <a:tailEnd/>
          </a:ln>
        </p:spPr>
        <p:txBody>
          <a:bodyPr/>
          <a:lstStyle/>
          <a:p>
            <a:endParaRPr lang="en-GB" dirty="0"/>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17" name="Text Box 8"/>
          <p:cNvSpPr txBox="1">
            <a:spLocks noChangeArrowheads="1"/>
          </p:cNvSpPr>
          <p:nvPr userDrawn="1"/>
        </p:nvSpPr>
        <p:spPr bwMode="auto">
          <a:xfrm>
            <a:off x="203200" y="6400800"/>
            <a:ext cx="3073400" cy="338554"/>
          </a:xfrm>
          <a:prstGeom prst="rect">
            <a:avLst/>
          </a:prstGeom>
          <a:noFill/>
          <a:ln w="9525">
            <a:noFill/>
            <a:miter lim="800000"/>
            <a:headEnd/>
            <a:tailEnd/>
          </a:ln>
          <a:effectLst/>
        </p:spPr>
        <p:txBody>
          <a:bodyPr lIns="0" rIns="0">
            <a:spAutoFit/>
          </a:bodyPr>
          <a:lstStyle/>
          <a:p>
            <a:pPr>
              <a:spcBef>
                <a:spcPct val="50000"/>
              </a:spcBef>
              <a:defRPr/>
            </a:pPr>
            <a:r>
              <a:rPr lang="en-AU" sz="400" dirty="0">
                <a:solidFill>
                  <a:schemeClr val="tx1">
                    <a:lumMod val="95000"/>
                    <a:lumOff val="5000"/>
                  </a:schemeClr>
                </a:solidFill>
              </a:rPr>
              <a:t>© </a:t>
            </a:r>
            <a:r>
              <a:rPr lang="en-AU" sz="400" dirty="0" smtClean="0">
                <a:solidFill>
                  <a:schemeClr val="tx1">
                    <a:lumMod val="95000"/>
                    <a:lumOff val="5000"/>
                  </a:schemeClr>
                </a:solidFill>
              </a:rPr>
              <a:t>2013</a:t>
            </a:r>
            <a:r>
              <a:rPr lang="en-AU" sz="400" baseline="0" dirty="0" smtClean="0">
                <a:solidFill>
                  <a:schemeClr val="tx1">
                    <a:lumMod val="95000"/>
                    <a:lumOff val="5000"/>
                  </a:schemeClr>
                </a:solidFill>
              </a:rPr>
              <a:t> </a:t>
            </a:r>
            <a:r>
              <a:rPr lang="en-AU" sz="400" dirty="0" smtClean="0">
                <a:solidFill>
                  <a:schemeClr val="tx1">
                    <a:lumMod val="95000"/>
                    <a:lumOff val="5000"/>
                  </a:schemeClr>
                </a:solidFill>
              </a:rPr>
              <a:t>KPMG</a:t>
            </a:r>
            <a:r>
              <a:rPr lang="en-AU" sz="400" dirty="0">
                <a:solidFill>
                  <a:schemeClr val="tx1">
                    <a:lumMod val="95000"/>
                    <a:lumOff val="5000"/>
                  </a:schemeClr>
                </a:solidFill>
              </a:rPr>
              <a:t>, an Australian partnership and a member firm of the KPMG network of independent member firms affiliated with KPMG International Cooperative (“KPMG International”), a Swiss entity. All rights reserved. </a:t>
            </a:r>
            <a:br>
              <a:rPr lang="en-AU" sz="400" dirty="0">
                <a:solidFill>
                  <a:schemeClr val="tx1">
                    <a:lumMod val="95000"/>
                    <a:lumOff val="5000"/>
                  </a:schemeClr>
                </a:solidFill>
              </a:rPr>
            </a:br>
            <a:r>
              <a:rPr lang="en-AU" sz="400" dirty="0">
                <a:solidFill>
                  <a:schemeClr val="tx1">
                    <a:lumMod val="95000"/>
                    <a:lumOff val="5000"/>
                  </a:schemeClr>
                </a:solidFill>
              </a:rPr>
              <a:t>The KPMG name, logo and "cutting through complexity" are registered trademarks or trademarks of KPMG International Cooperative ("KPMG International"). Liability limited by a scheme approved under Professional Standards Legislation.</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 id="2147483961" r:id="rId22"/>
    <p:sldLayoutId id="2147483962" r:id="rId23"/>
    <p:sldLayoutId id="2147483963" r:id="rId24"/>
    <p:sldLayoutId id="2147483964" r:id="rId25"/>
    <p:sldLayoutId id="2147483965" r:id="rId26"/>
    <p:sldLayoutId id="2147483966" r:id="rId27"/>
    <p:sldLayoutId id="2147483937" r:id="rId28"/>
    <p:sldLayoutId id="2147483967" r:id="rId29"/>
  </p:sldLayoutIdLst>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67026" y="2492896"/>
            <a:ext cx="5881440" cy="2160240"/>
          </a:xfrm>
        </p:spPr>
        <p:txBody>
          <a:bodyPr/>
          <a:lstStyle/>
          <a:p>
            <a:pPr>
              <a:lnSpc>
                <a:spcPts val="3238"/>
              </a:lnSpc>
            </a:pPr>
            <a:r>
              <a:rPr lang="en-AU" sz="3200" dirty="0" smtClean="0"/>
              <a:t>Public Libraries SA </a:t>
            </a:r>
            <a:br>
              <a:rPr lang="en-AU" sz="3200" dirty="0" smtClean="0"/>
            </a:br>
            <a:r>
              <a:rPr lang="en-AU" sz="2800" dirty="0" smtClean="0"/>
              <a:t/>
            </a:r>
            <a:br>
              <a:rPr lang="en-AU" sz="2800" dirty="0" smtClean="0"/>
            </a:br>
            <a:r>
              <a:rPr lang="en-AU" sz="2000" dirty="0" smtClean="0"/>
              <a:t>Future Proofing SA Libraries:  How Social and Demographic Change Will Underpin Demand for Knowledge Facilitators</a:t>
            </a:r>
            <a:r>
              <a:rPr lang="en-AU" sz="2800" dirty="0" smtClean="0"/>
              <a:t/>
            </a:r>
            <a:br>
              <a:rPr lang="en-AU" sz="2800" dirty="0" smtClean="0"/>
            </a:br>
            <a:r>
              <a:rPr lang="en-AU" sz="1800" dirty="0" smtClean="0"/>
              <a:t/>
            </a:r>
            <a:br>
              <a:rPr lang="en-AU" sz="1800" dirty="0" smtClean="0"/>
            </a:br>
            <a:r>
              <a:rPr lang="en-AU" sz="1800" dirty="0" smtClean="0"/>
              <a:t>Bernard Salt</a:t>
            </a:r>
            <a:br>
              <a:rPr lang="en-AU" sz="1800" dirty="0" smtClean="0"/>
            </a:br>
            <a:r>
              <a:rPr lang="en-AU" sz="1800" dirty="0" smtClean="0"/>
              <a:t/>
            </a:r>
            <a:br>
              <a:rPr lang="en-AU" sz="1800" dirty="0" smtClean="0"/>
            </a:br>
            <a:r>
              <a:rPr lang="en-AU" sz="1800" dirty="0" smtClean="0"/>
              <a:t>10 September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a:xfrm>
            <a:off x="171451" y="1"/>
            <a:ext cx="8972550" cy="838200"/>
          </a:xfrm>
        </p:spPr>
        <p:txBody>
          <a:bodyPr/>
          <a:lstStyle/>
          <a:p>
            <a:r>
              <a:rPr lang="en-AU" sz="2400" dirty="0" smtClean="0"/>
              <a:t>Surge expected in SA’s primary school and retired populations … challenge or opportunity for library services?</a:t>
            </a:r>
            <a:endParaRPr lang="en-US" sz="2400" dirty="0" smtClean="0"/>
          </a:p>
        </p:txBody>
      </p:sp>
      <p:sp>
        <p:nvSpPr>
          <p:cNvPr id="160" name="Text Box 299"/>
          <p:cNvSpPr txBox="1">
            <a:spLocks noChangeArrowheads="1"/>
          </p:cNvSpPr>
          <p:nvPr/>
        </p:nvSpPr>
        <p:spPr bwMode="auto">
          <a:xfrm>
            <a:off x="4721226" y="1401763"/>
            <a:ext cx="2051049" cy="738664"/>
          </a:xfrm>
          <a:prstGeom prst="rect">
            <a:avLst/>
          </a:prstGeom>
          <a:noFill/>
          <a:ln w="9525" algn="ctr">
            <a:noFill/>
            <a:miter lim="800000"/>
            <a:headEnd/>
            <a:tailEnd/>
          </a:ln>
        </p:spPr>
        <p:txBody>
          <a:bodyPr wrap="square" lIns="0" tIns="0" rIns="0" bIns="0">
            <a:spAutoFit/>
          </a:bodyPr>
          <a:lstStyle/>
          <a:p>
            <a:pPr marL="174625" indent="-174625" eaLnBrk="0" hangingPunct="0"/>
            <a:r>
              <a:rPr lang="en-AU" sz="1200" b="1" dirty="0">
                <a:solidFill>
                  <a:srgbClr val="4066AA"/>
                </a:solidFill>
              </a:rPr>
              <a:t>Mature adults</a:t>
            </a:r>
          </a:p>
          <a:p>
            <a:pPr marL="174625" indent="-174625" eaLnBrk="0" hangingPunct="0">
              <a:buFontTx/>
              <a:buChar char="•"/>
            </a:pPr>
            <a:r>
              <a:rPr lang="en-AU" sz="1200" b="1" dirty="0" smtClean="0">
                <a:solidFill>
                  <a:srgbClr val="4066AA"/>
                </a:solidFill>
              </a:rPr>
              <a:t>Business owners</a:t>
            </a:r>
          </a:p>
          <a:p>
            <a:pPr marL="174625" indent="-174625" eaLnBrk="0" hangingPunct="0">
              <a:buFontTx/>
              <a:buChar char="•"/>
            </a:pPr>
            <a:r>
              <a:rPr lang="en-AU" sz="1200" b="1" dirty="0" smtClean="0">
                <a:solidFill>
                  <a:srgbClr val="4066AA"/>
                </a:solidFill>
              </a:rPr>
              <a:t>Re-skilling</a:t>
            </a:r>
          </a:p>
          <a:p>
            <a:pPr marL="174625" indent="-174625" eaLnBrk="0" hangingPunct="0">
              <a:buFontTx/>
              <a:buChar char="•"/>
            </a:pPr>
            <a:r>
              <a:rPr lang="en-AU" sz="1200" b="1" dirty="0" smtClean="0">
                <a:solidFill>
                  <a:srgbClr val="4066AA"/>
                </a:solidFill>
              </a:rPr>
              <a:t>Literacy deteriorates</a:t>
            </a:r>
            <a:endParaRPr lang="en-AU" sz="1200" b="1" dirty="0">
              <a:solidFill>
                <a:srgbClr val="4066AA"/>
              </a:solidFill>
            </a:endParaRPr>
          </a:p>
        </p:txBody>
      </p:sp>
      <p:sp>
        <p:nvSpPr>
          <p:cNvPr id="161" name="Text Box 300"/>
          <p:cNvSpPr txBox="1">
            <a:spLocks noChangeArrowheads="1"/>
          </p:cNvSpPr>
          <p:nvPr/>
        </p:nvSpPr>
        <p:spPr bwMode="auto">
          <a:xfrm>
            <a:off x="2641600" y="1855788"/>
            <a:ext cx="1816100" cy="738664"/>
          </a:xfrm>
          <a:prstGeom prst="rect">
            <a:avLst/>
          </a:prstGeom>
          <a:noFill/>
          <a:ln w="9525" algn="ctr">
            <a:noFill/>
            <a:miter lim="800000"/>
            <a:headEnd/>
            <a:tailEnd/>
          </a:ln>
        </p:spPr>
        <p:txBody>
          <a:bodyPr wrap="square" lIns="0" tIns="0" rIns="0" bIns="0">
            <a:spAutoFit/>
          </a:bodyPr>
          <a:lstStyle/>
          <a:p>
            <a:pPr marL="174625" indent="-174625" eaLnBrk="0" hangingPunct="0"/>
            <a:r>
              <a:rPr lang="en-AU" sz="1200" b="1" dirty="0">
                <a:solidFill>
                  <a:srgbClr val="4066AA"/>
                </a:solidFill>
              </a:rPr>
              <a:t>Young adults</a:t>
            </a:r>
          </a:p>
          <a:p>
            <a:pPr marL="174625" indent="-174625" eaLnBrk="0" hangingPunct="0">
              <a:buFontTx/>
              <a:buChar char="•"/>
            </a:pPr>
            <a:r>
              <a:rPr lang="en-AU" sz="1200" b="1" dirty="0" smtClean="0">
                <a:solidFill>
                  <a:srgbClr val="4066AA"/>
                </a:solidFill>
              </a:rPr>
              <a:t>Household formation</a:t>
            </a:r>
          </a:p>
          <a:p>
            <a:pPr marL="174625" indent="-174625" eaLnBrk="0" hangingPunct="0">
              <a:buFontTx/>
              <a:buChar char="•"/>
            </a:pPr>
            <a:r>
              <a:rPr lang="en-AU" sz="1200" b="1" dirty="0" smtClean="0">
                <a:solidFill>
                  <a:srgbClr val="4066AA"/>
                </a:solidFill>
              </a:rPr>
              <a:t>Job seekers</a:t>
            </a:r>
          </a:p>
          <a:p>
            <a:pPr marL="174625" indent="-174625" eaLnBrk="0" hangingPunct="0">
              <a:buFontTx/>
              <a:buChar char="•"/>
            </a:pPr>
            <a:r>
              <a:rPr lang="en-AU" sz="1200" b="1" dirty="0" smtClean="0">
                <a:solidFill>
                  <a:srgbClr val="4066AA"/>
                </a:solidFill>
              </a:rPr>
              <a:t>Literacy improved</a:t>
            </a:r>
            <a:endParaRPr lang="en-AU" sz="1200" b="1" dirty="0">
              <a:solidFill>
                <a:srgbClr val="4066AA"/>
              </a:solidFill>
            </a:endParaRPr>
          </a:p>
        </p:txBody>
      </p:sp>
      <p:sp>
        <p:nvSpPr>
          <p:cNvPr id="162" name="Text Box 301"/>
          <p:cNvSpPr txBox="1">
            <a:spLocks noChangeArrowheads="1"/>
          </p:cNvSpPr>
          <p:nvPr/>
        </p:nvSpPr>
        <p:spPr bwMode="auto">
          <a:xfrm>
            <a:off x="7124700" y="1198563"/>
            <a:ext cx="1847850" cy="738664"/>
          </a:xfrm>
          <a:prstGeom prst="rect">
            <a:avLst/>
          </a:prstGeom>
          <a:noFill/>
          <a:ln w="9525" algn="ctr">
            <a:noFill/>
            <a:miter lim="800000"/>
            <a:headEnd/>
            <a:tailEnd/>
          </a:ln>
        </p:spPr>
        <p:txBody>
          <a:bodyPr wrap="square" lIns="0" tIns="0" rIns="0" bIns="0">
            <a:spAutoFit/>
          </a:bodyPr>
          <a:lstStyle/>
          <a:p>
            <a:pPr marL="174625" indent="-174625" eaLnBrk="0" hangingPunct="0"/>
            <a:r>
              <a:rPr lang="en-AU" sz="1200" b="1" dirty="0">
                <a:solidFill>
                  <a:srgbClr val="4066AA"/>
                </a:solidFill>
              </a:rPr>
              <a:t>Retirees</a:t>
            </a:r>
          </a:p>
          <a:p>
            <a:pPr marL="174625" indent="-174625" eaLnBrk="0" hangingPunct="0">
              <a:buFontTx/>
              <a:buChar char="•"/>
            </a:pPr>
            <a:r>
              <a:rPr lang="en-AU" sz="1200" b="1" dirty="0" smtClean="0">
                <a:solidFill>
                  <a:srgbClr val="4066AA"/>
                </a:solidFill>
              </a:rPr>
              <a:t>Volunteering</a:t>
            </a:r>
          </a:p>
          <a:p>
            <a:pPr marL="174625" indent="-174625" eaLnBrk="0" hangingPunct="0">
              <a:buFontTx/>
              <a:buChar char="•"/>
            </a:pPr>
            <a:r>
              <a:rPr lang="en-AU" sz="1200" b="1" dirty="0" smtClean="0">
                <a:solidFill>
                  <a:srgbClr val="4066AA"/>
                </a:solidFill>
              </a:rPr>
              <a:t>Mentoring</a:t>
            </a:r>
          </a:p>
          <a:p>
            <a:pPr marL="174625" indent="-174625" eaLnBrk="0" hangingPunct="0">
              <a:buFontTx/>
              <a:buChar char="•"/>
            </a:pPr>
            <a:r>
              <a:rPr lang="en-AU" sz="1200" b="1" dirty="0" smtClean="0">
                <a:solidFill>
                  <a:srgbClr val="4066AA"/>
                </a:solidFill>
              </a:rPr>
              <a:t>Illiteracy escalates</a:t>
            </a:r>
            <a:endParaRPr lang="en-AU" sz="1200" b="1" dirty="0">
              <a:solidFill>
                <a:srgbClr val="4066AA"/>
              </a:solidFill>
            </a:endParaRPr>
          </a:p>
        </p:txBody>
      </p:sp>
      <p:sp>
        <p:nvSpPr>
          <p:cNvPr id="163" name="Rectangle 302"/>
          <p:cNvSpPr>
            <a:spLocks noChangeArrowheads="1"/>
          </p:cNvSpPr>
          <p:nvPr/>
        </p:nvSpPr>
        <p:spPr bwMode="auto">
          <a:xfrm>
            <a:off x="971550" y="2743200"/>
            <a:ext cx="1687513" cy="738664"/>
          </a:xfrm>
          <a:prstGeom prst="rect">
            <a:avLst/>
          </a:prstGeom>
          <a:noFill/>
          <a:ln w="9525" algn="ctr">
            <a:noFill/>
            <a:miter lim="800000"/>
            <a:headEnd/>
            <a:tailEnd/>
          </a:ln>
        </p:spPr>
        <p:txBody>
          <a:bodyPr lIns="0" tIns="0" rIns="0" bIns="0">
            <a:spAutoFit/>
          </a:bodyPr>
          <a:lstStyle/>
          <a:p>
            <a:pPr marL="174625" indent="-174625" eaLnBrk="0" hangingPunct="0"/>
            <a:r>
              <a:rPr lang="en-AU" sz="1200" b="1" dirty="0">
                <a:solidFill>
                  <a:srgbClr val="4066AA"/>
                </a:solidFill>
              </a:rPr>
              <a:t>Kids &amp; teenagers</a:t>
            </a:r>
          </a:p>
          <a:p>
            <a:pPr marL="174625" indent="-174625" eaLnBrk="0" hangingPunct="0">
              <a:buFontTx/>
              <a:buChar char="•"/>
            </a:pPr>
            <a:r>
              <a:rPr lang="en-AU" sz="1200" b="1" dirty="0" smtClean="0">
                <a:solidFill>
                  <a:srgbClr val="4066AA"/>
                </a:solidFill>
              </a:rPr>
              <a:t>Pre-school</a:t>
            </a:r>
          </a:p>
          <a:p>
            <a:pPr marL="174625" indent="-174625" eaLnBrk="0" hangingPunct="0">
              <a:buFontTx/>
              <a:buChar char="•"/>
            </a:pPr>
            <a:r>
              <a:rPr lang="en-AU" sz="1200" b="1" dirty="0" smtClean="0">
                <a:solidFill>
                  <a:srgbClr val="4066AA"/>
                </a:solidFill>
              </a:rPr>
              <a:t>Early primary</a:t>
            </a:r>
          </a:p>
          <a:p>
            <a:pPr marL="174625" indent="-174625" eaLnBrk="0" hangingPunct="0">
              <a:buFontTx/>
              <a:buChar char="•"/>
            </a:pPr>
            <a:r>
              <a:rPr lang="en-AU" sz="1200" b="1" dirty="0" smtClean="0">
                <a:solidFill>
                  <a:srgbClr val="4066AA"/>
                </a:solidFill>
              </a:rPr>
              <a:t>Literacy issues</a:t>
            </a:r>
            <a:endParaRPr lang="en-AU" sz="1200" b="1" dirty="0">
              <a:solidFill>
                <a:srgbClr val="4066AA"/>
              </a:solidFill>
            </a:endParaRPr>
          </a:p>
        </p:txBody>
      </p:sp>
      <p:sp>
        <p:nvSpPr>
          <p:cNvPr id="360" name="Text Box 3"/>
          <p:cNvSpPr txBox="1">
            <a:spLocks noChangeArrowheads="1"/>
          </p:cNvSpPr>
          <p:nvPr/>
        </p:nvSpPr>
        <p:spPr bwMode="auto">
          <a:xfrm>
            <a:off x="582613" y="5784851"/>
            <a:ext cx="8561387" cy="646331"/>
          </a:xfrm>
          <a:prstGeom prst="rect">
            <a:avLst/>
          </a:prstGeom>
          <a:noFill/>
          <a:ln w="9525">
            <a:noFill/>
            <a:miter lim="800000"/>
            <a:headEnd/>
            <a:tailEnd/>
          </a:ln>
          <a:effectLst/>
        </p:spPr>
        <p:txBody>
          <a:bodyPr wrap="square">
            <a:spAutoFit/>
          </a:bodyPr>
          <a:lstStyle/>
          <a:p>
            <a:pPr marL="179388" indent="-179388">
              <a:buSzPct val="120000"/>
              <a:buFontTx/>
              <a:buChar char="•"/>
              <a:defRPr/>
            </a:pPr>
            <a:r>
              <a:rPr lang="en-AU" dirty="0">
                <a:solidFill>
                  <a:srgbClr val="FF3333"/>
                </a:solidFill>
                <a:latin typeface="+mj-lt"/>
              </a:rPr>
              <a:t>Net change in </a:t>
            </a:r>
            <a:r>
              <a:rPr lang="en-AU" dirty="0" smtClean="0">
                <a:solidFill>
                  <a:srgbClr val="FF3333"/>
                </a:solidFill>
                <a:latin typeface="+mj-lt"/>
              </a:rPr>
              <a:t>South Australia by </a:t>
            </a:r>
            <a:r>
              <a:rPr lang="en-AU" dirty="0">
                <a:solidFill>
                  <a:srgbClr val="FF3333"/>
                </a:solidFill>
                <a:latin typeface="+mj-lt"/>
              </a:rPr>
              <a:t>5-year age group over 10 years to </a:t>
            </a:r>
            <a:r>
              <a:rPr lang="en-AU" dirty="0" smtClean="0">
                <a:solidFill>
                  <a:srgbClr val="FF3333"/>
                </a:solidFill>
                <a:latin typeface="+mj-lt"/>
              </a:rPr>
              <a:t>2011 </a:t>
            </a:r>
            <a:r>
              <a:rPr lang="en-AU" dirty="0">
                <a:solidFill>
                  <a:srgbClr val="FF3333"/>
                </a:solidFill>
                <a:latin typeface="+mj-lt"/>
              </a:rPr>
              <a:t>and 10 years to </a:t>
            </a:r>
            <a:r>
              <a:rPr lang="en-AU" dirty="0" smtClean="0">
                <a:solidFill>
                  <a:srgbClr val="FF3333"/>
                </a:solidFill>
                <a:latin typeface="+mj-lt"/>
              </a:rPr>
              <a:t>2021</a:t>
            </a:r>
            <a:endParaRPr lang="en-AU" dirty="0">
              <a:solidFill>
                <a:srgbClr val="FF3333"/>
              </a:solidFill>
              <a:latin typeface="+mj-lt"/>
            </a:endParaRPr>
          </a:p>
        </p:txBody>
      </p:sp>
      <p:sp>
        <p:nvSpPr>
          <p:cNvPr id="362" name="Text Box 105"/>
          <p:cNvSpPr txBox="1">
            <a:spLocks noChangeArrowheads="1"/>
          </p:cNvSpPr>
          <p:nvPr/>
        </p:nvSpPr>
        <p:spPr bwMode="auto">
          <a:xfrm>
            <a:off x="262671" y="866138"/>
            <a:ext cx="4432443" cy="584775"/>
          </a:xfrm>
          <a:prstGeom prst="rect">
            <a:avLst/>
          </a:prstGeom>
          <a:noFill/>
          <a:ln w="9525" algn="ctr">
            <a:noFill/>
            <a:miter lim="800000"/>
            <a:headEnd/>
            <a:tailEnd/>
          </a:ln>
        </p:spPr>
        <p:txBody>
          <a:bodyPr wrap="square">
            <a:spAutoFit/>
          </a:bodyPr>
          <a:lstStyle/>
          <a:p>
            <a:pPr eaLnBrk="0" hangingPunct="0">
              <a:tabLst>
                <a:tab pos="1349375" algn="l"/>
              </a:tabLst>
            </a:pPr>
            <a:r>
              <a:rPr lang="en-AU" sz="1600" b="1" dirty="0" smtClean="0">
                <a:solidFill>
                  <a:srgbClr val="C00000"/>
                </a:solidFill>
                <a:latin typeface="+mj-lt"/>
              </a:rPr>
              <a:t>2001-2011:</a:t>
            </a:r>
            <a:r>
              <a:rPr lang="en-AU" sz="1600" b="1" dirty="0">
                <a:solidFill>
                  <a:srgbClr val="C00000"/>
                </a:solidFill>
                <a:latin typeface="+mj-lt"/>
              </a:rPr>
              <a:t>	</a:t>
            </a:r>
            <a:r>
              <a:rPr lang="en-AU" sz="1600" b="1" dirty="0" smtClean="0">
                <a:solidFill>
                  <a:srgbClr val="C00000"/>
                </a:solidFill>
                <a:latin typeface="+mj-lt"/>
              </a:rPr>
              <a:t>145,000 (from 1.5m to 1.7k)</a:t>
            </a:r>
            <a:endParaRPr lang="en-AU" sz="1600" b="1" dirty="0">
              <a:solidFill>
                <a:srgbClr val="C00000"/>
              </a:solidFill>
              <a:latin typeface="+mj-lt"/>
            </a:endParaRPr>
          </a:p>
          <a:p>
            <a:pPr eaLnBrk="0" hangingPunct="0">
              <a:tabLst>
                <a:tab pos="1349375" algn="l"/>
              </a:tabLst>
            </a:pPr>
            <a:r>
              <a:rPr lang="en-AU" sz="1600" b="1" dirty="0" smtClean="0">
                <a:solidFill>
                  <a:srgbClr val="C00000"/>
                </a:solidFill>
                <a:latin typeface="+mj-lt"/>
              </a:rPr>
              <a:t>2011-2021:</a:t>
            </a:r>
            <a:r>
              <a:rPr lang="en-AU" sz="1600" b="1" dirty="0">
                <a:solidFill>
                  <a:srgbClr val="C00000"/>
                </a:solidFill>
                <a:latin typeface="+mj-lt"/>
              </a:rPr>
              <a:t>	</a:t>
            </a:r>
            <a:r>
              <a:rPr lang="en-AU" sz="1600" b="1" dirty="0" smtClean="0">
                <a:solidFill>
                  <a:srgbClr val="C00000"/>
                </a:solidFill>
                <a:latin typeface="+mj-lt"/>
              </a:rPr>
              <a:t>160,000 (from 1.7m to 1.8k)</a:t>
            </a:r>
            <a:endParaRPr lang="en-US" sz="1600" b="1" dirty="0">
              <a:solidFill>
                <a:srgbClr val="C00000"/>
              </a:solidFill>
              <a:latin typeface="+mj-lt"/>
            </a:endParaRPr>
          </a:p>
        </p:txBody>
      </p:sp>
      <p:sp>
        <p:nvSpPr>
          <p:cNvPr id="364" name="Rectangle 101"/>
          <p:cNvSpPr>
            <a:spLocks noChangeArrowheads="1"/>
          </p:cNvSpPr>
          <p:nvPr/>
        </p:nvSpPr>
        <p:spPr bwMode="auto">
          <a:xfrm>
            <a:off x="3917950" y="5499100"/>
            <a:ext cx="103188" cy="109539"/>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US" sz="900" dirty="0">
              <a:latin typeface="+mj-lt"/>
              <a:cs typeface="Arial" pitchFamily="34" charset="0"/>
            </a:endParaRPr>
          </a:p>
        </p:txBody>
      </p:sp>
      <p:sp>
        <p:nvSpPr>
          <p:cNvPr id="365" name="Rectangle 102"/>
          <p:cNvSpPr>
            <a:spLocks noChangeArrowheads="1"/>
          </p:cNvSpPr>
          <p:nvPr/>
        </p:nvSpPr>
        <p:spPr bwMode="auto">
          <a:xfrm>
            <a:off x="4049713" y="5476875"/>
            <a:ext cx="466474" cy="153888"/>
          </a:xfrm>
          <a:prstGeom prst="rect">
            <a:avLst/>
          </a:prstGeom>
          <a:noFill/>
          <a:ln w="9525">
            <a:noFill/>
            <a:miter lim="800000"/>
            <a:headEnd/>
            <a:tailEnd/>
          </a:ln>
        </p:spPr>
        <p:txBody>
          <a:bodyPr wrap="none" lIns="0" tIns="0" rIns="0" bIns="0">
            <a:spAutoFit/>
          </a:bodyPr>
          <a:lstStyle/>
          <a:p>
            <a:pPr algn="l">
              <a:defRPr/>
            </a:pPr>
            <a:r>
              <a:rPr lang="en-AU" sz="1000" dirty="0" smtClean="0">
                <a:solidFill>
                  <a:srgbClr val="000000"/>
                </a:solidFill>
                <a:latin typeface="+mj-lt"/>
                <a:cs typeface="Arial" pitchFamily="34" charset="0"/>
              </a:rPr>
              <a:t>2001-11</a:t>
            </a:r>
            <a:endParaRPr lang="en-AU" sz="1000" dirty="0">
              <a:solidFill>
                <a:srgbClr val="000000"/>
              </a:solidFill>
              <a:latin typeface="+mj-lt"/>
              <a:cs typeface="Arial" pitchFamily="34" charset="0"/>
            </a:endParaRPr>
          </a:p>
        </p:txBody>
      </p:sp>
      <p:sp>
        <p:nvSpPr>
          <p:cNvPr id="366" name="Rectangle 103"/>
          <p:cNvSpPr>
            <a:spLocks noChangeArrowheads="1"/>
          </p:cNvSpPr>
          <p:nvPr/>
        </p:nvSpPr>
        <p:spPr bwMode="auto">
          <a:xfrm>
            <a:off x="4940300" y="5478463"/>
            <a:ext cx="466474" cy="153888"/>
          </a:xfrm>
          <a:prstGeom prst="rect">
            <a:avLst/>
          </a:prstGeom>
          <a:noFill/>
          <a:ln w="9525">
            <a:noFill/>
            <a:miter lim="800000"/>
            <a:headEnd/>
            <a:tailEnd/>
          </a:ln>
        </p:spPr>
        <p:txBody>
          <a:bodyPr wrap="none" lIns="0" tIns="0" rIns="0" bIns="0">
            <a:spAutoFit/>
          </a:bodyPr>
          <a:lstStyle/>
          <a:p>
            <a:pPr algn="l">
              <a:defRPr/>
            </a:pPr>
            <a:r>
              <a:rPr lang="en-AU" sz="1000" dirty="0" smtClean="0">
                <a:solidFill>
                  <a:srgbClr val="000000"/>
                </a:solidFill>
                <a:latin typeface="+mj-lt"/>
                <a:cs typeface="Arial" pitchFamily="34" charset="0"/>
              </a:rPr>
              <a:t>2011-21</a:t>
            </a:r>
            <a:endParaRPr lang="en-AU" sz="1000" dirty="0">
              <a:solidFill>
                <a:srgbClr val="000000"/>
              </a:solidFill>
              <a:latin typeface="+mj-lt"/>
              <a:cs typeface="Arial" pitchFamily="34" charset="0"/>
            </a:endParaRPr>
          </a:p>
        </p:txBody>
      </p:sp>
      <p:sp>
        <p:nvSpPr>
          <p:cNvPr id="367" name="Rectangle 104"/>
          <p:cNvSpPr>
            <a:spLocks noChangeArrowheads="1"/>
          </p:cNvSpPr>
          <p:nvPr/>
        </p:nvSpPr>
        <p:spPr bwMode="auto">
          <a:xfrm>
            <a:off x="4794250" y="5499100"/>
            <a:ext cx="103188" cy="109539"/>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US" sz="900" dirty="0">
              <a:latin typeface="+mj-lt"/>
            </a:endParaRPr>
          </a:p>
        </p:txBody>
      </p:sp>
      <p:sp>
        <p:nvSpPr>
          <p:cNvPr id="368" name="Rectangle 6"/>
          <p:cNvSpPr>
            <a:spLocks noChangeArrowheads="1"/>
          </p:cNvSpPr>
          <p:nvPr/>
        </p:nvSpPr>
        <p:spPr bwMode="auto">
          <a:xfrm>
            <a:off x="735013" y="3852863"/>
            <a:ext cx="195263" cy="628650"/>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69" name="Rectangle 8"/>
          <p:cNvSpPr>
            <a:spLocks noChangeArrowheads="1"/>
          </p:cNvSpPr>
          <p:nvPr/>
        </p:nvSpPr>
        <p:spPr bwMode="auto">
          <a:xfrm>
            <a:off x="1216025" y="4481513"/>
            <a:ext cx="195263" cy="412750"/>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0" name="Rectangle 10"/>
          <p:cNvSpPr>
            <a:spLocks noChangeArrowheads="1"/>
          </p:cNvSpPr>
          <p:nvPr/>
        </p:nvSpPr>
        <p:spPr bwMode="auto">
          <a:xfrm>
            <a:off x="1695450" y="4481513"/>
            <a:ext cx="195263" cy="106363"/>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1" name="Rectangle 12"/>
          <p:cNvSpPr>
            <a:spLocks noChangeArrowheads="1"/>
          </p:cNvSpPr>
          <p:nvPr/>
        </p:nvSpPr>
        <p:spPr bwMode="auto">
          <a:xfrm>
            <a:off x="2166938" y="4159250"/>
            <a:ext cx="204788" cy="322263"/>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2" name="Rectangle 14"/>
          <p:cNvSpPr>
            <a:spLocks noChangeArrowheads="1"/>
          </p:cNvSpPr>
          <p:nvPr/>
        </p:nvSpPr>
        <p:spPr bwMode="auto">
          <a:xfrm>
            <a:off x="2647950" y="2819400"/>
            <a:ext cx="204788" cy="1662113"/>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3" name="Rectangle 16"/>
          <p:cNvSpPr>
            <a:spLocks noChangeArrowheads="1"/>
          </p:cNvSpPr>
          <p:nvPr/>
        </p:nvSpPr>
        <p:spPr bwMode="auto">
          <a:xfrm>
            <a:off x="3127375" y="3425825"/>
            <a:ext cx="196850" cy="1055688"/>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4" name="Rectangle 18"/>
          <p:cNvSpPr>
            <a:spLocks noChangeArrowheads="1"/>
          </p:cNvSpPr>
          <p:nvPr/>
        </p:nvSpPr>
        <p:spPr bwMode="auto">
          <a:xfrm>
            <a:off x="3608388" y="4481513"/>
            <a:ext cx="195263" cy="406400"/>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5" name="Rectangle 20"/>
          <p:cNvSpPr>
            <a:spLocks noChangeArrowheads="1"/>
          </p:cNvSpPr>
          <p:nvPr/>
        </p:nvSpPr>
        <p:spPr bwMode="auto">
          <a:xfrm>
            <a:off x="4079875" y="4481513"/>
            <a:ext cx="204788" cy="498475"/>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6" name="Rectangle 22"/>
          <p:cNvSpPr>
            <a:spLocks noChangeArrowheads="1"/>
          </p:cNvSpPr>
          <p:nvPr/>
        </p:nvSpPr>
        <p:spPr bwMode="auto">
          <a:xfrm>
            <a:off x="4559300" y="4481513"/>
            <a:ext cx="204788" cy="71438"/>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7" name="Rectangle 24"/>
          <p:cNvSpPr>
            <a:spLocks noChangeArrowheads="1"/>
          </p:cNvSpPr>
          <p:nvPr/>
        </p:nvSpPr>
        <p:spPr bwMode="auto">
          <a:xfrm>
            <a:off x="5040313" y="3795713"/>
            <a:ext cx="195263" cy="685800"/>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8" name="Rectangle 26"/>
          <p:cNvSpPr>
            <a:spLocks noChangeArrowheads="1"/>
          </p:cNvSpPr>
          <p:nvPr/>
        </p:nvSpPr>
        <p:spPr bwMode="auto">
          <a:xfrm>
            <a:off x="5521325" y="3760788"/>
            <a:ext cx="195263" cy="720725"/>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79" name="Rectangle 28"/>
          <p:cNvSpPr>
            <a:spLocks noChangeArrowheads="1"/>
          </p:cNvSpPr>
          <p:nvPr/>
        </p:nvSpPr>
        <p:spPr bwMode="auto">
          <a:xfrm>
            <a:off x="5992813" y="2641600"/>
            <a:ext cx="203200" cy="1839913"/>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0" name="Rectangle 30"/>
          <p:cNvSpPr>
            <a:spLocks noChangeArrowheads="1"/>
          </p:cNvSpPr>
          <p:nvPr/>
        </p:nvSpPr>
        <p:spPr bwMode="auto">
          <a:xfrm>
            <a:off x="6472238" y="1941513"/>
            <a:ext cx="204788" cy="2540000"/>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1" name="Rectangle 32"/>
          <p:cNvSpPr>
            <a:spLocks noChangeArrowheads="1"/>
          </p:cNvSpPr>
          <p:nvPr/>
        </p:nvSpPr>
        <p:spPr bwMode="auto">
          <a:xfrm>
            <a:off x="6953250" y="3025775"/>
            <a:ext cx="195263" cy="1455738"/>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2" name="Rectangle 34"/>
          <p:cNvSpPr>
            <a:spLocks noChangeArrowheads="1"/>
          </p:cNvSpPr>
          <p:nvPr/>
        </p:nvSpPr>
        <p:spPr bwMode="auto">
          <a:xfrm>
            <a:off x="7432675" y="4281488"/>
            <a:ext cx="196850" cy="200025"/>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3" name="Rectangle 36"/>
          <p:cNvSpPr>
            <a:spLocks noChangeArrowheads="1"/>
          </p:cNvSpPr>
          <p:nvPr/>
        </p:nvSpPr>
        <p:spPr bwMode="auto">
          <a:xfrm>
            <a:off x="7904163" y="4481513"/>
            <a:ext cx="204788" cy="77788"/>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4" name="Rectangle 38"/>
          <p:cNvSpPr>
            <a:spLocks noChangeArrowheads="1"/>
          </p:cNvSpPr>
          <p:nvPr/>
        </p:nvSpPr>
        <p:spPr bwMode="auto">
          <a:xfrm>
            <a:off x="8385175" y="2727325"/>
            <a:ext cx="204788" cy="1754188"/>
          </a:xfrm>
          <a:prstGeom prst="rect">
            <a:avLst/>
          </a:prstGeom>
          <a:gradFill>
            <a:gsLst>
              <a:gs pos="0">
                <a:srgbClr val="98C6EA"/>
              </a:gs>
              <a:gs pos="50000">
                <a:srgbClr val="1160FF"/>
              </a:gs>
              <a:gs pos="100000">
                <a:srgbClr val="001132"/>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AU" sz="900" dirty="0">
              <a:latin typeface="+mj-lt"/>
              <a:cs typeface="Arial" pitchFamily="34" charset="0"/>
            </a:endParaRPr>
          </a:p>
        </p:txBody>
      </p:sp>
      <p:sp>
        <p:nvSpPr>
          <p:cNvPr id="385" name="Rectangle 48"/>
          <p:cNvSpPr>
            <a:spLocks noChangeArrowheads="1"/>
          </p:cNvSpPr>
          <p:nvPr/>
        </p:nvSpPr>
        <p:spPr bwMode="auto">
          <a:xfrm>
            <a:off x="2852738" y="4481513"/>
            <a:ext cx="195263" cy="6350"/>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86" name="Freeform 49"/>
          <p:cNvSpPr>
            <a:spLocks noEditPoints="1"/>
          </p:cNvSpPr>
          <p:nvPr/>
        </p:nvSpPr>
        <p:spPr bwMode="auto">
          <a:xfrm>
            <a:off x="2847975" y="4476750"/>
            <a:ext cx="204788" cy="14288"/>
          </a:xfrm>
          <a:custGeom>
            <a:avLst/>
            <a:gdLst/>
            <a:ahLst/>
            <a:cxnLst>
              <a:cxn ang="0">
                <a:pos x="0" y="8"/>
              </a:cxn>
              <a:cxn ang="0">
                <a:pos x="8" y="0"/>
              </a:cxn>
              <a:cxn ang="0">
                <a:pos x="360" y="0"/>
              </a:cxn>
              <a:cxn ang="0">
                <a:pos x="368" y="8"/>
              </a:cxn>
              <a:cxn ang="0">
                <a:pos x="368" y="24"/>
              </a:cxn>
              <a:cxn ang="0">
                <a:pos x="360" y="32"/>
              </a:cxn>
              <a:cxn ang="0">
                <a:pos x="8" y="32"/>
              </a:cxn>
              <a:cxn ang="0">
                <a:pos x="0" y="24"/>
              </a:cxn>
              <a:cxn ang="0">
                <a:pos x="0" y="8"/>
              </a:cxn>
              <a:cxn ang="0">
                <a:pos x="16" y="24"/>
              </a:cxn>
              <a:cxn ang="0">
                <a:pos x="8" y="16"/>
              </a:cxn>
              <a:cxn ang="0">
                <a:pos x="360" y="16"/>
              </a:cxn>
              <a:cxn ang="0">
                <a:pos x="352" y="24"/>
              </a:cxn>
              <a:cxn ang="0">
                <a:pos x="352" y="8"/>
              </a:cxn>
              <a:cxn ang="0">
                <a:pos x="360" y="16"/>
              </a:cxn>
              <a:cxn ang="0">
                <a:pos x="8" y="16"/>
              </a:cxn>
              <a:cxn ang="0">
                <a:pos x="16" y="8"/>
              </a:cxn>
              <a:cxn ang="0">
                <a:pos x="16" y="24"/>
              </a:cxn>
            </a:cxnLst>
            <a:rect l="0" t="0" r="r" b="b"/>
            <a:pathLst>
              <a:path w="368" h="32">
                <a:moveTo>
                  <a:pt x="0" y="8"/>
                </a:moveTo>
                <a:cubicBezTo>
                  <a:pt x="0" y="4"/>
                  <a:pt x="4" y="0"/>
                  <a:pt x="8" y="0"/>
                </a:cubicBezTo>
                <a:lnTo>
                  <a:pt x="360" y="0"/>
                </a:lnTo>
                <a:cubicBezTo>
                  <a:pt x="365" y="0"/>
                  <a:pt x="368" y="4"/>
                  <a:pt x="368" y="8"/>
                </a:cubicBezTo>
                <a:lnTo>
                  <a:pt x="368" y="24"/>
                </a:lnTo>
                <a:cubicBezTo>
                  <a:pt x="368" y="29"/>
                  <a:pt x="365" y="32"/>
                  <a:pt x="360" y="32"/>
                </a:cubicBezTo>
                <a:lnTo>
                  <a:pt x="8" y="32"/>
                </a:lnTo>
                <a:cubicBezTo>
                  <a:pt x="4" y="32"/>
                  <a:pt x="0" y="29"/>
                  <a:pt x="0" y="24"/>
                </a:cubicBezTo>
                <a:lnTo>
                  <a:pt x="0" y="8"/>
                </a:lnTo>
                <a:close/>
                <a:moveTo>
                  <a:pt x="16" y="24"/>
                </a:moveTo>
                <a:lnTo>
                  <a:pt x="8" y="16"/>
                </a:lnTo>
                <a:lnTo>
                  <a:pt x="360" y="16"/>
                </a:lnTo>
                <a:lnTo>
                  <a:pt x="352" y="24"/>
                </a:lnTo>
                <a:lnTo>
                  <a:pt x="352" y="8"/>
                </a:lnTo>
                <a:lnTo>
                  <a:pt x="360" y="16"/>
                </a:lnTo>
                <a:lnTo>
                  <a:pt x="8" y="16"/>
                </a:lnTo>
                <a:lnTo>
                  <a:pt x="16" y="8"/>
                </a:lnTo>
                <a:lnTo>
                  <a:pt x="16" y="24"/>
                </a:lnTo>
                <a:close/>
              </a:path>
            </a:pathLst>
          </a:custGeom>
          <a:solidFill>
            <a:srgbClr val="FFFFFF"/>
          </a:solidFill>
          <a:ln w="9525"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grpSp>
        <p:nvGrpSpPr>
          <p:cNvPr id="387" name="Group 386"/>
          <p:cNvGrpSpPr/>
          <p:nvPr/>
        </p:nvGrpSpPr>
        <p:grpSpPr>
          <a:xfrm>
            <a:off x="930275" y="1984375"/>
            <a:ext cx="7854951" cy="2767013"/>
            <a:chOff x="930275" y="1984375"/>
            <a:chExt cx="7854951" cy="2767013"/>
          </a:xfrm>
        </p:grpSpPr>
        <p:sp>
          <p:nvSpPr>
            <p:cNvPr id="390" name="Rectangle 40"/>
            <p:cNvSpPr>
              <a:spLocks noChangeArrowheads="1"/>
            </p:cNvSpPr>
            <p:nvPr/>
          </p:nvSpPr>
          <p:spPr bwMode="auto">
            <a:xfrm>
              <a:off x="930275" y="4010025"/>
              <a:ext cx="204788" cy="471488"/>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1" name="Rectangle 42"/>
            <p:cNvSpPr>
              <a:spLocks noChangeArrowheads="1"/>
            </p:cNvSpPr>
            <p:nvPr/>
          </p:nvSpPr>
          <p:spPr bwMode="auto">
            <a:xfrm>
              <a:off x="1411288" y="3560763"/>
              <a:ext cx="204788" cy="9207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2" name="Rectangle 44"/>
            <p:cNvSpPr>
              <a:spLocks noChangeArrowheads="1"/>
            </p:cNvSpPr>
            <p:nvPr/>
          </p:nvSpPr>
          <p:spPr bwMode="auto">
            <a:xfrm>
              <a:off x="1890713" y="3917950"/>
              <a:ext cx="196850" cy="563563"/>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3" name="Rectangle 46"/>
            <p:cNvSpPr>
              <a:spLocks noChangeArrowheads="1"/>
            </p:cNvSpPr>
            <p:nvPr/>
          </p:nvSpPr>
          <p:spPr bwMode="auto">
            <a:xfrm>
              <a:off x="2371725" y="4481513"/>
              <a:ext cx="195263" cy="269875"/>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4" name="Rectangle 50"/>
            <p:cNvSpPr>
              <a:spLocks noChangeArrowheads="1"/>
            </p:cNvSpPr>
            <p:nvPr/>
          </p:nvSpPr>
          <p:spPr bwMode="auto">
            <a:xfrm>
              <a:off x="3324225" y="4144963"/>
              <a:ext cx="203200" cy="3365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5" name="Rectangle 52"/>
            <p:cNvSpPr>
              <a:spLocks noChangeArrowheads="1"/>
            </p:cNvSpPr>
            <p:nvPr/>
          </p:nvSpPr>
          <p:spPr bwMode="auto">
            <a:xfrm>
              <a:off x="3803650" y="3197225"/>
              <a:ext cx="195263" cy="1284288"/>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6" name="Rectangle 54"/>
            <p:cNvSpPr>
              <a:spLocks noChangeArrowheads="1"/>
            </p:cNvSpPr>
            <p:nvPr/>
          </p:nvSpPr>
          <p:spPr bwMode="auto">
            <a:xfrm>
              <a:off x="4284663" y="3403600"/>
              <a:ext cx="195263" cy="1077913"/>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7" name="Rectangle 56"/>
            <p:cNvSpPr>
              <a:spLocks noChangeArrowheads="1"/>
            </p:cNvSpPr>
            <p:nvPr/>
          </p:nvSpPr>
          <p:spPr bwMode="auto">
            <a:xfrm>
              <a:off x="4764088" y="4481513"/>
              <a:ext cx="196850" cy="2349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8" name="Rectangle 58"/>
            <p:cNvSpPr>
              <a:spLocks noChangeArrowheads="1"/>
            </p:cNvSpPr>
            <p:nvPr/>
          </p:nvSpPr>
          <p:spPr bwMode="auto">
            <a:xfrm>
              <a:off x="5235575" y="4481513"/>
              <a:ext cx="204788" cy="2349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399" name="Rectangle 60"/>
            <p:cNvSpPr>
              <a:spLocks noChangeArrowheads="1"/>
            </p:cNvSpPr>
            <p:nvPr/>
          </p:nvSpPr>
          <p:spPr bwMode="auto">
            <a:xfrm>
              <a:off x="5716588" y="4452938"/>
              <a:ext cx="195263" cy="28575"/>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0" name="Rectangle 62"/>
            <p:cNvSpPr>
              <a:spLocks noChangeArrowheads="1"/>
            </p:cNvSpPr>
            <p:nvPr/>
          </p:nvSpPr>
          <p:spPr bwMode="auto">
            <a:xfrm>
              <a:off x="6196013" y="3838575"/>
              <a:ext cx="196850" cy="642938"/>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1" name="Rectangle 64"/>
            <p:cNvSpPr>
              <a:spLocks noChangeArrowheads="1"/>
            </p:cNvSpPr>
            <p:nvPr/>
          </p:nvSpPr>
          <p:spPr bwMode="auto">
            <a:xfrm>
              <a:off x="6677025" y="3611563"/>
              <a:ext cx="195263" cy="8699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2" name="Rectangle 66"/>
            <p:cNvSpPr>
              <a:spLocks noChangeArrowheads="1"/>
            </p:cNvSpPr>
            <p:nvPr/>
          </p:nvSpPr>
          <p:spPr bwMode="auto">
            <a:xfrm>
              <a:off x="7148513" y="2633663"/>
              <a:ext cx="204788" cy="1847850"/>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3" name="Rectangle 68"/>
            <p:cNvSpPr>
              <a:spLocks noChangeArrowheads="1"/>
            </p:cNvSpPr>
            <p:nvPr/>
          </p:nvSpPr>
          <p:spPr bwMode="auto">
            <a:xfrm>
              <a:off x="7629525" y="1984375"/>
              <a:ext cx="203200" cy="2497138"/>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4" name="Rectangle 70"/>
            <p:cNvSpPr>
              <a:spLocks noChangeArrowheads="1"/>
            </p:cNvSpPr>
            <p:nvPr/>
          </p:nvSpPr>
          <p:spPr bwMode="auto">
            <a:xfrm>
              <a:off x="8108950" y="2997200"/>
              <a:ext cx="195263" cy="1484313"/>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5" name="Rectangle 72"/>
            <p:cNvSpPr>
              <a:spLocks noChangeArrowheads="1"/>
            </p:cNvSpPr>
            <p:nvPr/>
          </p:nvSpPr>
          <p:spPr bwMode="auto">
            <a:xfrm>
              <a:off x="8589963" y="3297238"/>
              <a:ext cx="195263" cy="1184275"/>
            </a:xfrm>
            <a:prstGeom prst="rect">
              <a:avLst/>
            </a:prstGeom>
            <a:gradFill>
              <a:gsLst>
                <a:gs pos="0">
                  <a:schemeClr val="accent1">
                    <a:lumMod val="20000"/>
                    <a:lumOff val="80000"/>
                  </a:schemeClr>
                </a:gs>
                <a:gs pos="50000">
                  <a:schemeClr val="accent1">
                    <a:lumMod val="60000"/>
                    <a:lumOff val="40000"/>
                  </a:schemeClr>
                </a:gs>
                <a:gs pos="100000">
                  <a:schemeClr val="accent1">
                    <a:lumMod val="50000"/>
                  </a:schemeClr>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grpSp>
      <p:sp>
        <p:nvSpPr>
          <p:cNvPr id="406" name="Rectangle 74"/>
          <p:cNvSpPr>
            <a:spLocks noChangeArrowheads="1"/>
          </p:cNvSpPr>
          <p:nvPr/>
        </p:nvSpPr>
        <p:spPr bwMode="auto">
          <a:xfrm>
            <a:off x="695325" y="1735138"/>
            <a:ext cx="7938" cy="3530600"/>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7" name="Freeform 75"/>
          <p:cNvSpPr>
            <a:spLocks noEditPoints="1"/>
          </p:cNvSpPr>
          <p:nvPr/>
        </p:nvSpPr>
        <p:spPr bwMode="auto">
          <a:xfrm>
            <a:off x="663575" y="1731963"/>
            <a:ext cx="36513" cy="3536950"/>
          </a:xfrm>
          <a:custGeom>
            <a:avLst/>
            <a:gdLst/>
            <a:ahLst/>
            <a:cxnLst>
              <a:cxn ang="0">
                <a:pos x="0" y="2224"/>
              </a:cxn>
              <a:cxn ang="0">
                <a:pos x="23" y="2224"/>
              </a:cxn>
              <a:cxn ang="0">
                <a:pos x="23" y="2228"/>
              </a:cxn>
              <a:cxn ang="0">
                <a:pos x="0" y="2228"/>
              </a:cxn>
              <a:cxn ang="0">
                <a:pos x="0" y="2224"/>
              </a:cxn>
              <a:cxn ang="0">
                <a:pos x="0" y="1976"/>
              </a:cxn>
              <a:cxn ang="0">
                <a:pos x="23" y="1976"/>
              </a:cxn>
              <a:cxn ang="0">
                <a:pos x="23" y="1981"/>
              </a:cxn>
              <a:cxn ang="0">
                <a:pos x="0" y="1981"/>
              </a:cxn>
              <a:cxn ang="0">
                <a:pos x="0" y="1976"/>
              </a:cxn>
              <a:cxn ang="0">
                <a:pos x="0" y="1729"/>
              </a:cxn>
              <a:cxn ang="0">
                <a:pos x="23" y="1729"/>
              </a:cxn>
              <a:cxn ang="0">
                <a:pos x="23" y="1734"/>
              </a:cxn>
              <a:cxn ang="0">
                <a:pos x="0" y="1734"/>
              </a:cxn>
              <a:cxn ang="0">
                <a:pos x="0" y="1729"/>
              </a:cxn>
              <a:cxn ang="0">
                <a:pos x="0" y="1482"/>
              </a:cxn>
              <a:cxn ang="0">
                <a:pos x="23" y="1482"/>
              </a:cxn>
              <a:cxn ang="0">
                <a:pos x="23" y="1487"/>
              </a:cxn>
              <a:cxn ang="0">
                <a:pos x="0" y="1487"/>
              </a:cxn>
              <a:cxn ang="0">
                <a:pos x="0" y="1482"/>
              </a:cxn>
              <a:cxn ang="0">
                <a:pos x="0" y="1235"/>
              </a:cxn>
              <a:cxn ang="0">
                <a:pos x="23" y="1235"/>
              </a:cxn>
              <a:cxn ang="0">
                <a:pos x="23" y="1240"/>
              </a:cxn>
              <a:cxn ang="0">
                <a:pos x="0" y="1240"/>
              </a:cxn>
              <a:cxn ang="0">
                <a:pos x="0" y="1235"/>
              </a:cxn>
              <a:cxn ang="0">
                <a:pos x="0" y="988"/>
              </a:cxn>
              <a:cxn ang="0">
                <a:pos x="23" y="988"/>
              </a:cxn>
              <a:cxn ang="0">
                <a:pos x="23" y="993"/>
              </a:cxn>
              <a:cxn ang="0">
                <a:pos x="0" y="993"/>
              </a:cxn>
              <a:cxn ang="0">
                <a:pos x="0" y="988"/>
              </a:cxn>
              <a:cxn ang="0">
                <a:pos x="0" y="741"/>
              </a:cxn>
              <a:cxn ang="0">
                <a:pos x="23" y="741"/>
              </a:cxn>
              <a:cxn ang="0">
                <a:pos x="23" y="746"/>
              </a:cxn>
              <a:cxn ang="0">
                <a:pos x="0" y="746"/>
              </a:cxn>
              <a:cxn ang="0">
                <a:pos x="0" y="741"/>
              </a:cxn>
              <a:cxn ang="0">
                <a:pos x="0" y="494"/>
              </a:cxn>
              <a:cxn ang="0">
                <a:pos x="23" y="494"/>
              </a:cxn>
              <a:cxn ang="0">
                <a:pos x="23" y="499"/>
              </a:cxn>
              <a:cxn ang="0">
                <a:pos x="0" y="499"/>
              </a:cxn>
              <a:cxn ang="0">
                <a:pos x="0" y="494"/>
              </a:cxn>
              <a:cxn ang="0">
                <a:pos x="0" y="247"/>
              </a:cxn>
              <a:cxn ang="0">
                <a:pos x="23" y="247"/>
              </a:cxn>
              <a:cxn ang="0">
                <a:pos x="23" y="251"/>
              </a:cxn>
              <a:cxn ang="0">
                <a:pos x="0" y="251"/>
              </a:cxn>
              <a:cxn ang="0">
                <a:pos x="0" y="247"/>
              </a:cxn>
              <a:cxn ang="0">
                <a:pos x="0" y="0"/>
              </a:cxn>
              <a:cxn ang="0">
                <a:pos x="23" y="0"/>
              </a:cxn>
              <a:cxn ang="0">
                <a:pos x="23" y="4"/>
              </a:cxn>
              <a:cxn ang="0">
                <a:pos x="0" y="4"/>
              </a:cxn>
              <a:cxn ang="0">
                <a:pos x="0" y="0"/>
              </a:cxn>
            </a:cxnLst>
            <a:rect l="0" t="0" r="r" b="b"/>
            <a:pathLst>
              <a:path w="23" h="2228">
                <a:moveTo>
                  <a:pt x="0" y="2224"/>
                </a:moveTo>
                <a:lnTo>
                  <a:pt x="23" y="2224"/>
                </a:lnTo>
                <a:lnTo>
                  <a:pt x="23" y="2228"/>
                </a:lnTo>
                <a:lnTo>
                  <a:pt x="0" y="2228"/>
                </a:lnTo>
                <a:lnTo>
                  <a:pt x="0" y="2224"/>
                </a:lnTo>
                <a:close/>
                <a:moveTo>
                  <a:pt x="0" y="1976"/>
                </a:moveTo>
                <a:lnTo>
                  <a:pt x="23" y="1976"/>
                </a:lnTo>
                <a:lnTo>
                  <a:pt x="23" y="1981"/>
                </a:lnTo>
                <a:lnTo>
                  <a:pt x="0" y="1981"/>
                </a:lnTo>
                <a:lnTo>
                  <a:pt x="0" y="1976"/>
                </a:lnTo>
                <a:close/>
                <a:moveTo>
                  <a:pt x="0" y="1729"/>
                </a:moveTo>
                <a:lnTo>
                  <a:pt x="23" y="1729"/>
                </a:lnTo>
                <a:lnTo>
                  <a:pt x="23" y="1734"/>
                </a:lnTo>
                <a:lnTo>
                  <a:pt x="0" y="1734"/>
                </a:lnTo>
                <a:lnTo>
                  <a:pt x="0" y="1729"/>
                </a:lnTo>
                <a:close/>
                <a:moveTo>
                  <a:pt x="0" y="1482"/>
                </a:moveTo>
                <a:lnTo>
                  <a:pt x="23" y="1482"/>
                </a:lnTo>
                <a:lnTo>
                  <a:pt x="23" y="1487"/>
                </a:lnTo>
                <a:lnTo>
                  <a:pt x="0" y="1487"/>
                </a:lnTo>
                <a:lnTo>
                  <a:pt x="0" y="1482"/>
                </a:lnTo>
                <a:close/>
                <a:moveTo>
                  <a:pt x="0" y="1235"/>
                </a:moveTo>
                <a:lnTo>
                  <a:pt x="23" y="1235"/>
                </a:lnTo>
                <a:lnTo>
                  <a:pt x="23" y="1240"/>
                </a:lnTo>
                <a:lnTo>
                  <a:pt x="0" y="1240"/>
                </a:lnTo>
                <a:lnTo>
                  <a:pt x="0" y="1235"/>
                </a:lnTo>
                <a:close/>
                <a:moveTo>
                  <a:pt x="0" y="988"/>
                </a:moveTo>
                <a:lnTo>
                  <a:pt x="23" y="988"/>
                </a:lnTo>
                <a:lnTo>
                  <a:pt x="23" y="993"/>
                </a:lnTo>
                <a:lnTo>
                  <a:pt x="0" y="993"/>
                </a:lnTo>
                <a:lnTo>
                  <a:pt x="0" y="988"/>
                </a:lnTo>
                <a:close/>
                <a:moveTo>
                  <a:pt x="0" y="741"/>
                </a:moveTo>
                <a:lnTo>
                  <a:pt x="23" y="741"/>
                </a:lnTo>
                <a:lnTo>
                  <a:pt x="23" y="746"/>
                </a:lnTo>
                <a:lnTo>
                  <a:pt x="0" y="746"/>
                </a:lnTo>
                <a:lnTo>
                  <a:pt x="0" y="741"/>
                </a:lnTo>
                <a:close/>
                <a:moveTo>
                  <a:pt x="0" y="494"/>
                </a:moveTo>
                <a:lnTo>
                  <a:pt x="23" y="494"/>
                </a:lnTo>
                <a:lnTo>
                  <a:pt x="23" y="499"/>
                </a:lnTo>
                <a:lnTo>
                  <a:pt x="0" y="499"/>
                </a:lnTo>
                <a:lnTo>
                  <a:pt x="0" y="494"/>
                </a:lnTo>
                <a:close/>
                <a:moveTo>
                  <a:pt x="0" y="247"/>
                </a:moveTo>
                <a:lnTo>
                  <a:pt x="23" y="247"/>
                </a:lnTo>
                <a:lnTo>
                  <a:pt x="23" y="251"/>
                </a:lnTo>
                <a:lnTo>
                  <a:pt x="0" y="251"/>
                </a:lnTo>
                <a:lnTo>
                  <a:pt x="0" y="247"/>
                </a:lnTo>
                <a:close/>
                <a:moveTo>
                  <a:pt x="0" y="0"/>
                </a:moveTo>
                <a:lnTo>
                  <a:pt x="23" y="0"/>
                </a:lnTo>
                <a:lnTo>
                  <a:pt x="23" y="4"/>
                </a:lnTo>
                <a:lnTo>
                  <a:pt x="0" y="4"/>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8" name="Freeform 76"/>
          <p:cNvSpPr>
            <a:spLocks/>
          </p:cNvSpPr>
          <p:nvPr/>
        </p:nvSpPr>
        <p:spPr bwMode="auto">
          <a:xfrm>
            <a:off x="700088" y="4476750"/>
            <a:ext cx="8120063" cy="14288"/>
          </a:xfrm>
          <a:custGeom>
            <a:avLst/>
            <a:gdLst/>
            <a:ahLst/>
            <a:cxnLst>
              <a:cxn ang="0">
                <a:pos x="0" y="0"/>
              </a:cxn>
              <a:cxn ang="0">
                <a:pos x="5115" y="5"/>
              </a:cxn>
              <a:cxn ang="0">
                <a:pos x="5115" y="9"/>
              </a:cxn>
              <a:cxn ang="0">
                <a:pos x="0" y="5"/>
              </a:cxn>
              <a:cxn ang="0">
                <a:pos x="0" y="0"/>
              </a:cxn>
            </a:cxnLst>
            <a:rect l="0" t="0" r="r" b="b"/>
            <a:pathLst>
              <a:path w="5115" h="9">
                <a:moveTo>
                  <a:pt x="0" y="0"/>
                </a:moveTo>
                <a:lnTo>
                  <a:pt x="5115" y="5"/>
                </a:lnTo>
                <a:lnTo>
                  <a:pt x="5115" y="9"/>
                </a:lnTo>
                <a:lnTo>
                  <a:pt x="0" y="5"/>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09" name="Freeform 77"/>
          <p:cNvSpPr>
            <a:spLocks noEditPoints="1"/>
          </p:cNvSpPr>
          <p:nvPr/>
        </p:nvSpPr>
        <p:spPr bwMode="auto">
          <a:xfrm>
            <a:off x="695325" y="4481513"/>
            <a:ext cx="8129588" cy="28575"/>
          </a:xfrm>
          <a:custGeom>
            <a:avLst/>
            <a:gdLst/>
            <a:ahLst/>
            <a:cxnLst>
              <a:cxn ang="0">
                <a:pos x="5" y="18"/>
              </a:cxn>
              <a:cxn ang="0">
                <a:pos x="0" y="0"/>
              </a:cxn>
              <a:cxn ang="0">
                <a:pos x="302" y="0"/>
              </a:cxn>
              <a:cxn ang="0">
                <a:pos x="297" y="18"/>
              </a:cxn>
              <a:cxn ang="0">
                <a:pos x="302" y="0"/>
              </a:cxn>
              <a:cxn ang="0">
                <a:pos x="605" y="18"/>
              </a:cxn>
              <a:cxn ang="0">
                <a:pos x="599" y="0"/>
              </a:cxn>
              <a:cxn ang="0">
                <a:pos x="908" y="0"/>
              </a:cxn>
              <a:cxn ang="0">
                <a:pos x="902" y="18"/>
              </a:cxn>
              <a:cxn ang="0">
                <a:pos x="908" y="0"/>
              </a:cxn>
              <a:cxn ang="0">
                <a:pos x="1210" y="18"/>
              </a:cxn>
              <a:cxn ang="0">
                <a:pos x="1204" y="0"/>
              </a:cxn>
              <a:cxn ang="0">
                <a:pos x="1507" y="0"/>
              </a:cxn>
              <a:cxn ang="0">
                <a:pos x="1501" y="18"/>
              </a:cxn>
              <a:cxn ang="0">
                <a:pos x="1507" y="0"/>
              </a:cxn>
              <a:cxn ang="0">
                <a:pos x="1810" y="18"/>
              </a:cxn>
              <a:cxn ang="0">
                <a:pos x="1804" y="0"/>
              </a:cxn>
              <a:cxn ang="0">
                <a:pos x="2112" y="0"/>
              </a:cxn>
              <a:cxn ang="0">
                <a:pos x="2107" y="18"/>
              </a:cxn>
              <a:cxn ang="0">
                <a:pos x="2112" y="0"/>
              </a:cxn>
              <a:cxn ang="0">
                <a:pos x="2415" y="18"/>
              </a:cxn>
              <a:cxn ang="0">
                <a:pos x="2409" y="0"/>
              </a:cxn>
              <a:cxn ang="0">
                <a:pos x="2712" y="0"/>
              </a:cxn>
              <a:cxn ang="0">
                <a:pos x="2706" y="18"/>
              </a:cxn>
              <a:cxn ang="0">
                <a:pos x="2712" y="0"/>
              </a:cxn>
              <a:cxn ang="0">
                <a:pos x="3014" y="18"/>
              </a:cxn>
              <a:cxn ang="0">
                <a:pos x="3009" y="0"/>
              </a:cxn>
              <a:cxn ang="0">
                <a:pos x="3317" y="0"/>
              </a:cxn>
              <a:cxn ang="0">
                <a:pos x="3311" y="18"/>
              </a:cxn>
              <a:cxn ang="0">
                <a:pos x="3317" y="0"/>
              </a:cxn>
              <a:cxn ang="0">
                <a:pos x="3620" y="18"/>
              </a:cxn>
              <a:cxn ang="0">
                <a:pos x="3614" y="0"/>
              </a:cxn>
              <a:cxn ang="0">
                <a:pos x="3916" y="0"/>
              </a:cxn>
              <a:cxn ang="0">
                <a:pos x="3911" y="18"/>
              </a:cxn>
              <a:cxn ang="0">
                <a:pos x="3916" y="0"/>
              </a:cxn>
              <a:cxn ang="0">
                <a:pos x="4219" y="18"/>
              </a:cxn>
              <a:cxn ang="0">
                <a:pos x="4213" y="0"/>
              </a:cxn>
              <a:cxn ang="0">
                <a:pos x="4522" y="0"/>
              </a:cxn>
              <a:cxn ang="0">
                <a:pos x="4516" y="18"/>
              </a:cxn>
              <a:cxn ang="0">
                <a:pos x="4522" y="0"/>
              </a:cxn>
              <a:cxn ang="0">
                <a:pos x="4824" y="18"/>
              </a:cxn>
              <a:cxn ang="0">
                <a:pos x="4819" y="0"/>
              </a:cxn>
              <a:cxn ang="0">
                <a:pos x="5121" y="0"/>
              </a:cxn>
              <a:cxn ang="0">
                <a:pos x="5116" y="18"/>
              </a:cxn>
              <a:cxn ang="0">
                <a:pos x="5121" y="0"/>
              </a:cxn>
            </a:cxnLst>
            <a:rect l="0" t="0" r="r" b="b"/>
            <a:pathLst>
              <a:path w="5121" h="18">
                <a:moveTo>
                  <a:pt x="5" y="0"/>
                </a:moveTo>
                <a:lnTo>
                  <a:pt x="5" y="18"/>
                </a:lnTo>
                <a:lnTo>
                  <a:pt x="0" y="18"/>
                </a:lnTo>
                <a:lnTo>
                  <a:pt x="0" y="0"/>
                </a:lnTo>
                <a:lnTo>
                  <a:pt x="5" y="0"/>
                </a:lnTo>
                <a:close/>
                <a:moveTo>
                  <a:pt x="302" y="0"/>
                </a:moveTo>
                <a:lnTo>
                  <a:pt x="302" y="18"/>
                </a:lnTo>
                <a:lnTo>
                  <a:pt x="297" y="18"/>
                </a:lnTo>
                <a:lnTo>
                  <a:pt x="297" y="0"/>
                </a:lnTo>
                <a:lnTo>
                  <a:pt x="302" y="0"/>
                </a:lnTo>
                <a:close/>
                <a:moveTo>
                  <a:pt x="605" y="0"/>
                </a:moveTo>
                <a:lnTo>
                  <a:pt x="605" y="18"/>
                </a:lnTo>
                <a:lnTo>
                  <a:pt x="599" y="18"/>
                </a:lnTo>
                <a:lnTo>
                  <a:pt x="599" y="0"/>
                </a:lnTo>
                <a:lnTo>
                  <a:pt x="605" y="0"/>
                </a:lnTo>
                <a:close/>
                <a:moveTo>
                  <a:pt x="908" y="0"/>
                </a:moveTo>
                <a:lnTo>
                  <a:pt x="908" y="18"/>
                </a:lnTo>
                <a:lnTo>
                  <a:pt x="902" y="18"/>
                </a:lnTo>
                <a:lnTo>
                  <a:pt x="902" y="0"/>
                </a:lnTo>
                <a:lnTo>
                  <a:pt x="908" y="0"/>
                </a:lnTo>
                <a:close/>
                <a:moveTo>
                  <a:pt x="1210" y="0"/>
                </a:moveTo>
                <a:lnTo>
                  <a:pt x="1210" y="18"/>
                </a:lnTo>
                <a:lnTo>
                  <a:pt x="1204" y="18"/>
                </a:lnTo>
                <a:lnTo>
                  <a:pt x="1204" y="0"/>
                </a:lnTo>
                <a:lnTo>
                  <a:pt x="1210" y="0"/>
                </a:lnTo>
                <a:close/>
                <a:moveTo>
                  <a:pt x="1507" y="0"/>
                </a:moveTo>
                <a:lnTo>
                  <a:pt x="1507" y="18"/>
                </a:lnTo>
                <a:lnTo>
                  <a:pt x="1501" y="18"/>
                </a:lnTo>
                <a:lnTo>
                  <a:pt x="1501" y="0"/>
                </a:lnTo>
                <a:lnTo>
                  <a:pt x="1507" y="0"/>
                </a:lnTo>
                <a:close/>
                <a:moveTo>
                  <a:pt x="1810" y="0"/>
                </a:moveTo>
                <a:lnTo>
                  <a:pt x="1810" y="18"/>
                </a:lnTo>
                <a:lnTo>
                  <a:pt x="1804" y="18"/>
                </a:lnTo>
                <a:lnTo>
                  <a:pt x="1804" y="0"/>
                </a:lnTo>
                <a:lnTo>
                  <a:pt x="1810" y="0"/>
                </a:lnTo>
                <a:close/>
                <a:moveTo>
                  <a:pt x="2112" y="0"/>
                </a:moveTo>
                <a:lnTo>
                  <a:pt x="2112" y="18"/>
                </a:lnTo>
                <a:lnTo>
                  <a:pt x="2107" y="18"/>
                </a:lnTo>
                <a:lnTo>
                  <a:pt x="2107" y="0"/>
                </a:lnTo>
                <a:lnTo>
                  <a:pt x="2112" y="0"/>
                </a:lnTo>
                <a:close/>
                <a:moveTo>
                  <a:pt x="2415" y="0"/>
                </a:moveTo>
                <a:lnTo>
                  <a:pt x="2415" y="18"/>
                </a:lnTo>
                <a:lnTo>
                  <a:pt x="2409" y="18"/>
                </a:lnTo>
                <a:lnTo>
                  <a:pt x="2409" y="0"/>
                </a:lnTo>
                <a:lnTo>
                  <a:pt x="2415" y="0"/>
                </a:lnTo>
                <a:close/>
                <a:moveTo>
                  <a:pt x="2712" y="0"/>
                </a:moveTo>
                <a:lnTo>
                  <a:pt x="2712" y="18"/>
                </a:lnTo>
                <a:lnTo>
                  <a:pt x="2706" y="18"/>
                </a:lnTo>
                <a:lnTo>
                  <a:pt x="2706" y="0"/>
                </a:lnTo>
                <a:lnTo>
                  <a:pt x="2712" y="0"/>
                </a:lnTo>
                <a:close/>
                <a:moveTo>
                  <a:pt x="3014" y="0"/>
                </a:moveTo>
                <a:lnTo>
                  <a:pt x="3014" y="18"/>
                </a:lnTo>
                <a:lnTo>
                  <a:pt x="3009" y="18"/>
                </a:lnTo>
                <a:lnTo>
                  <a:pt x="3009" y="0"/>
                </a:lnTo>
                <a:lnTo>
                  <a:pt x="3014" y="0"/>
                </a:lnTo>
                <a:close/>
                <a:moveTo>
                  <a:pt x="3317" y="0"/>
                </a:moveTo>
                <a:lnTo>
                  <a:pt x="3317" y="18"/>
                </a:lnTo>
                <a:lnTo>
                  <a:pt x="3311" y="18"/>
                </a:lnTo>
                <a:lnTo>
                  <a:pt x="3311" y="0"/>
                </a:lnTo>
                <a:lnTo>
                  <a:pt x="3317" y="0"/>
                </a:lnTo>
                <a:close/>
                <a:moveTo>
                  <a:pt x="3620" y="0"/>
                </a:moveTo>
                <a:lnTo>
                  <a:pt x="3620" y="18"/>
                </a:lnTo>
                <a:lnTo>
                  <a:pt x="3614" y="18"/>
                </a:lnTo>
                <a:lnTo>
                  <a:pt x="3614" y="0"/>
                </a:lnTo>
                <a:lnTo>
                  <a:pt x="3620" y="0"/>
                </a:lnTo>
                <a:close/>
                <a:moveTo>
                  <a:pt x="3916" y="0"/>
                </a:moveTo>
                <a:lnTo>
                  <a:pt x="3916" y="18"/>
                </a:lnTo>
                <a:lnTo>
                  <a:pt x="3911" y="18"/>
                </a:lnTo>
                <a:lnTo>
                  <a:pt x="3911" y="0"/>
                </a:lnTo>
                <a:lnTo>
                  <a:pt x="3916" y="0"/>
                </a:lnTo>
                <a:close/>
                <a:moveTo>
                  <a:pt x="4219" y="0"/>
                </a:moveTo>
                <a:lnTo>
                  <a:pt x="4219" y="18"/>
                </a:lnTo>
                <a:lnTo>
                  <a:pt x="4213" y="18"/>
                </a:lnTo>
                <a:lnTo>
                  <a:pt x="4213" y="0"/>
                </a:lnTo>
                <a:lnTo>
                  <a:pt x="4219" y="0"/>
                </a:lnTo>
                <a:close/>
                <a:moveTo>
                  <a:pt x="4522" y="0"/>
                </a:moveTo>
                <a:lnTo>
                  <a:pt x="4522" y="18"/>
                </a:lnTo>
                <a:lnTo>
                  <a:pt x="4516" y="18"/>
                </a:lnTo>
                <a:lnTo>
                  <a:pt x="4516" y="0"/>
                </a:lnTo>
                <a:lnTo>
                  <a:pt x="4522" y="0"/>
                </a:lnTo>
                <a:close/>
                <a:moveTo>
                  <a:pt x="4824" y="0"/>
                </a:moveTo>
                <a:lnTo>
                  <a:pt x="4824" y="18"/>
                </a:lnTo>
                <a:lnTo>
                  <a:pt x="4819" y="18"/>
                </a:lnTo>
                <a:lnTo>
                  <a:pt x="4819" y="0"/>
                </a:lnTo>
                <a:lnTo>
                  <a:pt x="4824" y="0"/>
                </a:lnTo>
                <a:close/>
                <a:moveTo>
                  <a:pt x="5121" y="0"/>
                </a:moveTo>
                <a:lnTo>
                  <a:pt x="5121" y="18"/>
                </a:lnTo>
                <a:lnTo>
                  <a:pt x="5116" y="18"/>
                </a:lnTo>
                <a:lnTo>
                  <a:pt x="5116" y="0"/>
                </a:lnTo>
                <a:lnTo>
                  <a:pt x="5121"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410" name="Rectangle 78"/>
          <p:cNvSpPr>
            <a:spLocks noChangeArrowheads="1"/>
          </p:cNvSpPr>
          <p:nvPr/>
        </p:nvSpPr>
        <p:spPr bwMode="auto">
          <a:xfrm>
            <a:off x="241300" y="5208588"/>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1" name="Rectangle 79"/>
          <p:cNvSpPr>
            <a:spLocks noChangeArrowheads="1"/>
          </p:cNvSpPr>
          <p:nvPr/>
        </p:nvSpPr>
        <p:spPr bwMode="auto">
          <a:xfrm>
            <a:off x="268288" y="5208588"/>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10,000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2" name="Rectangle 80"/>
          <p:cNvSpPr>
            <a:spLocks noChangeArrowheads="1"/>
          </p:cNvSpPr>
          <p:nvPr/>
        </p:nvSpPr>
        <p:spPr bwMode="auto">
          <a:xfrm>
            <a:off x="298450" y="4816475"/>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3" name="Rectangle 81"/>
          <p:cNvSpPr>
            <a:spLocks noChangeArrowheads="1"/>
          </p:cNvSpPr>
          <p:nvPr/>
        </p:nvSpPr>
        <p:spPr bwMode="auto">
          <a:xfrm>
            <a:off x="323850" y="4816475"/>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4" name="Rectangle 82"/>
          <p:cNvSpPr>
            <a:spLocks noChangeArrowheads="1"/>
          </p:cNvSpPr>
          <p:nvPr/>
        </p:nvSpPr>
        <p:spPr bwMode="auto">
          <a:xfrm>
            <a:off x="541338" y="442436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5" name="Rectangle 83"/>
          <p:cNvSpPr>
            <a:spLocks noChangeArrowheads="1"/>
          </p:cNvSpPr>
          <p:nvPr/>
        </p:nvSpPr>
        <p:spPr bwMode="auto">
          <a:xfrm>
            <a:off x="330200" y="4032250"/>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6" name="Rectangle 84"/>
          <p:cNvSpPr>
            <a:spLocks noChangeArrowheads="1"/>
          </p:cNvSpPr>
          <p:nvPr/>
        </p:nvSpPr>
        <p:spPr bwMode="auto">
          <a:xfrm>
            <a:off x="265113" y="3640138"/>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10,000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7" name="Rectangle 85"/>
          <p:cNvSpPr>
            <a:spLocks noChangeArrowheads="1"/>
          </p:cNvSpPr>
          <p:nvPr/>
        </p:nvSpPr>
        <p:spPr bwMode="auto">
          <a:xfrm>
            <a:off x="265113" y="3248025"/>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15,000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8" name="Rectangle 86"/>
          <p:cNvSpPr>
            <a:spLocks noChangeArrowheads="1"/>
          </p:cNvSpPr>
          <p:nvPr/>
        </p:nvSpPr>
        <p:spPr bwMode="auto">
          <a:xfrm>
            <a:off x="265113" y="2857500"/>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20,000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19" name="Rectangle 87"/>
          <p:cNvSpPr>
            <a:spLocks noChangeArrowheads="1"/>
          </p:cNvSpPr>
          <p:nvPr/>
        </p:nvSpPr>
        <p:spPr bwMode="auto">
          <a:xfrm>
            <a:off x="265113" y="2463800"/>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25,000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0" name="Rectangle 88"/>
          <p:cNvSpPr>
            <a:spLocks noChangeArrowheads="1"/>
          </p:cNvSpPr>
          <p:nvPr/>
        </p:nvSpPr>
        <p:spPr bwMode="auto">
          <a:xfrm>
            <a:off x="265113" y="2071688"/>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30,000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1" name="Rectangle 89"/>
          <p:cNvSpPr>
            <a:spLocks noChangeArrowheads="1"/>
          </p:cNvSpPr>
          <p:nvPr/>
        </p:nvSpPr>
        <p:spPr bwMode="auto">
          <a:xfrm>
            <a:off x="265113" y="1679575"/>
            <a:ext cx="35266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35,000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2" name="Rectangle 90"/>
          <p:cNvSpPr>
            <a:spLocks noChangeArrowheads="1"/>
          </p:cNvSpPr>
          <p:nvPr/>
        </p:nvSpPr>
        <p:spPr bwMode="auto">
          <a:xfrm>
            <a:off x="860425" y="524351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3" name="Rectangle 91"/>
          <p:cNvSpPr>
            <a:spLocks noChangeArrowheads="1"/>
          </p:cNvSpPr>
          <p:nvPr/>
        </p:nvSpPr>
        <p:spPr bwMode="auto">
          <a:xfrm>
            <a:off x="922338"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4" name="Rectangle 92"/>
          <p:cNvSpPr>
            <a:spLocks noChangeArrowheads="1"/>
          </p:cNvSpPr>
          <p:nvPr/>
        </p:nvSpPr>
        <p:spPr bwMode="auto">
          <a:xfrm>
            <a:off x="949325" y="524351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5" name="Rectangle 93"/>
          <p:cNvSpPr>
            <a:spLocks noChangeArrowheads="1"/>
          </p:cNvSpPr>
          <p:nvPr/>
        </p:nvSpPr>
        <p:spPr bwMode="auto">
          <a:xfrm>
            <a:off x="1338263" y="524351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6" name="Rectangle 94"/>
          <p:cNvSpPr>
            <a:spLocks noChangeArrowheads="1"/>
          </p:cNvSpPr>
          <p:nvPr/>
        </p:nvSpPr>
        <p:spPr bwMode="auto">
          <a:xfrm>
            <a:off x="1401763"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7" name="Rectangle 95"/>
          <p:cNvSpPr>
            <a:spLocks noChangeArrowheads="1"/>
          </p:cNvSpPr>
          <p:nvPr/>
        </p:nvSpPr>
        <p:spPr bwMode="auto">
          <a:xfrm>
            <a:off x="1427163" y="524351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8" name="Rectangle 96"/>
          <p:cNvSpPr>
            <a:spLocks noChangeArrowheads="1"/>
          </p:cNvSpPr>
          <p:nvPr/>
        </p:nvSpPr>
        <p:spPr bwMode="auto">
          <a:xfrm>
            <a:off x="175418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29" name="Rectangle 97"/>
          <p:cNvSpPr>
            <a:spLocks noChangeArrowheads="1"/>
          </p:cNvSpPr>
          <p:nvPr/>
        </p:nvSpPr>
        <p:spPr bwMode="auto">
          <a:xfrm>
            <a:off x="1879600"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0" name="Rectangle 98"/>
          <p:cNvSpPr>
            <a:spLocks noChangeArrowheads="1"/>
          </p:cNvSpPr>
          <p:nvPr/>
        </p:nvSpPr>
        <p:spPr bwMode="auto">
          <a:xfrm>
            <a:off x="190658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1" name="Rectangle 99"/>
          <p:cNvSpPr>
            <a:spLocks noChangeArrowheads="1"/>
          </p:cNvSpPr>
          <p:nvPr/>
        </p:nvSpPr>
        <p:spPr bwMode="auto">
          <a:xfrm>
            <a:off x="223361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2" name="Rectangle 100"/>
          <p:cNvSpPr>
            <a:spLocks noChangeArrowheads="1"/>
          </p:cNvSpPr>
          <p:nvPr/>
        </p:nvSpPr>
        <p:spPr bwMode="auto">
          <a:xfrm>
            <a:off x="2357438"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3" name="Rectangle 101"/>
          <p:cNvSpPr>
            <a:spLocks noChangeArrowheads="1"/>
          </p:cNvSpPr>
          <p:nvPr/>
        </p:nvSpPr>
        <p:spPr bwMode="auto">
          <a:xfrm>
            <a:off x="238442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4" name="Rectangle 102"/>
          <p:cNvSpPr>
            <a:spLocks noChangeArrowheads="1"/>
          </p:cNvSpPr>
          <p:nvPr/>
        </p:nvSpPr>
        <p:spPr bwMode="auto">
          <a:xfrm>
            <a:off x="271145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5" name="Rectangle 103"/>
          <p:cNvSpPr>
            <a:spLocks noChangeArrowheads="1"/>
          </p:cNvSpPr>
          <p:nvPr/>
        </p:nvSpPr>
        <p:spPr bwMode="auto">
          <a:xfrm>
            <a:off x="2835275"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6" name="Rectangle 104"/>
          <p:cNvSpPr>
            <a:spLocks noChangeArrowheads="1"/>
          </p:cNvSpPr>
          <p:nvPr/>
        </p:nvSpPr>
        <p:spPr bwMode="auto">
          <a:xfrm>
            <a:off x="286226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7" name="Rectangle 105"/>
          <p:cNvSpPr>
            <a:spLocks noChangeArrowheads="1"/>
          </p:cNvSpPr>
          <p:nvPr/>
        </p:nvSpPr>
        <p:spPr bwMode="auto">
          <a:xfrm>
            <a:off x="318928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8" name="Rectangle 106"/>
          <p:cNvSpPr>
            <a:spLocks noChangeArrowheads="1"/>
          </p:cNvSpPr>
          <p:nvPr/>
        </p:nvSpPr>
        <p:spPr bwMode="auto">
          <a:xfrm>
            <a:off x="3313113"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39" name="Rectangle 107"/>
          <p:cNvSpPr>
            <a:spLocks noChangeArrowheads="1"/>
          </p:cNvSpPr>
          <p:nvPr/>
        </p:nvSpPr>
        <p:spPr bwMode="auto">
          <a:xfrm>
            <a:off x="334010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0" name="Rectangle 108"/>
          <p:cNvSpPr>
            <a:spLocks noChangeArrowheads="1"/>
          </p:cNvSpPr>
          <p:nvPr/>
        </p:nvSpPr>
        <p:spPr bwMode="auto">
          <a:xfrm>
            <a:off x="366712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1" name="Rectangle 109"/>
          <p:cNvSpPr>
            <a:spLocks noChangeArrowheads="1"/>
          </p:cNvSpPr>
          <p:nvPr/>
        </p:nvSpPr>
        <p:spPr bwMode="auto">
          <a:xfrm>
            <a:off x="3792538"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2" name="Rectangle 110"/>
          <p:cNvSpPr>
            <a:spLocks noChangeArrowheads="1"/>
          </p:cNvSpPr>
          <p:nvPr/>
        </p:nvSpPr>
        <p:spPr bwMode="auto">
          <a:xfrm>
            <a:off x="381793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3" name="Rectangle 111"/>
          <p:cNvSpPr>
            <a:spLocks noChangeArrowheads="1"/>
          </p:cNvSpPr>
          <p:nvPr/>
        </p:nvSpPr>
        <p:spPr bwMode="auto">
          <a:xfrm>
            <a:off x="414496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4" name="Rectangle 112"/>
          <p:cNvSpPr>
            <a:spLocks noChangeArrowheads="1"/>
          </p:cNvSpPr>
          <p:nvPr/>
        </p:nvSpPr>
        <p:spPr bwMode="auto">
          <a:xfrm>
            <a:off x="4270375"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5" name="Rectangle 113"/>
          <p:cNvSpPr>
            <a:spLocks noChangeArrowheads="1"/>
          </p:cNvSpPr>
          <p:nvPr/>
        </p:nvSpPr>
        <p:spPr bwMode="auto">
          <a:xfrm>
            <a:off x="429736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6" name="Rectangle 114"/>
          <p:cNvSpPr>
            <a:spLocks noChangeArrowheads="1"/>
          </p:cNvSpPr>
          <p:nvPr/>
        </p:nvSpPr>
        <p:spPr bwMode="auto">
          <a:xfrm>
            <a:off x="462438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7" name="Rectangle 115"/>
          <p:cNvSpPr>
            <a:spLocks noChangeArrowheads="1"/>
          </p:cNvSpPr>
          <p:nvPr/>
        </p:nvSpPr>
        <p:spPr bwMode="auto">
          <a:xfrm>
            <a:off x="4748213"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8" name="Rectangle 116"/>
          <p:cNvSpPr>
            <a:spLocks noChangeArrowheads="1"/>
          </p:cNvSpPr>
          <p:nvPr/>
        </p:nvSpPr>
        <p:spPr bwMode="auto">
          <a:xfrm>
            <a:off x="477520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49" name="Rectangle 117"/>
          <p:cNvSpPr>
            <a:spLocks noChangeArrowheads="1"/>
          </p:cNvSpPr>
          <p:nvPr/>
        </p:nvSpPr>
        <p:spPr bwMode="auto">
          <a:xfrm>
            <a:off x="510222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0" name="Rectangle 118"/>
          <p:cNvSpPr>
            <a:spLocks noChangeArrowheads="1"/>
          </p:cNvSpPr>
          <p:nvPr/>
        </p:nvSpPr>
        <p:spPr bwMode="auto">
          <a:xfrm>
            <a:off x="5226050"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1" name="Rectangle 119"/>
          <p:cNvSpPr>
            <a:spLocks noChangeArrowheads="1"/>
          </p:cNvSpPr>
          <p:nvPr/>
        </p:nvSpPr>
        <p:spPr bwMode="auto">
          <a:xfrm>
            <a:off x="525303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2" name="Rectangle 120"/>
          <p:cNvSpPr>
            <a:spLocks noChangeArrowheads="1"/>
          </p:cNvSpPr>
          <p:nvPr/>
        </p:nvSpPr>
        <p:spPr bwMode="auto">
          <a:xfrm>
            <a:off x="558006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3" name="Rectangle 121"/>
          <p:cNvSpPr>
            <a:spLocks noChangeArrowheads="1"/>
          </p:cNvSpPr>
          <p:nvPr/>
        </p:nvSpPr>
        <p:spPr bwMode="auto">
          <a:xfrm>
            <a:off x="5705475"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4" name="Rectangle 122"/>
          <p:cNvSpPr>
            <a:spLocks noChangeArrowheads="1"/>
          </p:cNvSpPr>
          <p:nvPr/>
        </p:nvSpPr>
        <p:spPr bwMode="auto">
          <a:xfrm>
            <a:off x="573087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5" name="Rectangle 123"/>
          <p:cNvSpPr>
            <a:spLocks noChangeArrowheads="1"/>
          </p:cNvSpPr>
          <p:nvPr/>
        </p:nvSpPr>
        <p:spPr bwMode="auto">
          <a:xfrm>
            <a:off x="605790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6" name="Rectangle 124"/>
          <p:cNvSpPr>
            <a:spLocks noChangeArrowheads="1"/>
          </p:cNvSpPr>
          <p:nvPr/>
        </p:nvSpPr>
        <p:spPr bwMode="auto">
          <a:xfrm>
            <a:off x="6183313"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7" name="Rectangle 125"/>
          <p:cNvSpPr>
            <a:spLocks noChangeArrowheads="1"/>
          </p:cNvSpPr>
          <p:nvPr/>
        </p:nvSpPr>
        <p:spPr bwMode="auto">
          <a:xfrm>
            <a:off x="621030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8" name="Rectangle 126"/>
          <p:cNvSpPr>
            <a:spLocks noChangeArrowheads="1"/>
          </p:cNvSpPr>
          <p:nvPr/>
        </p:nvSpPr>
        <p:spPr bwMode="auto">
          <a:xfrm>
            <a:off x="653732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59" name="Rectangle 127"/>
          <p:cNvSpPr>
            <a:spLocks noChangeArrowheads="1"/>
          </p:cNvSpPr>
          <p:nvPr/>
        </p:nvSpPr>
        <p:spPr bwMode="auto">
          <a:xfrm>
            <a:off x="6661150"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0" name="Rectangle 128"/>
          <p:cNvSpPr>
            <a:spLocks noChangeArrowheads="1"/>
          </p:cNvSpPr>
          <p:nvPr/>
        </p:nvSpPr>
        <p:spPr bwMode="auto">
          <a:xfrm>
            <a:off x="668813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1" name="Rectangle 129"/>
          <p:cNvSpPr>
            <a:spLocks noChangeArrowheads="1"/>
          </p:cNvSpPr>
          <p:nvPr/>
        </p:nvSpPr>
        <p:spPr bwMode="auto">
          <a:xfrm>
            <a:off x="701516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2" name="Rectangle 130"/>
          <p:cNvSpPr>
            <a:spLocks noChangeArrowheads="1"/>
          </p:cNvSpPr>
          <p:nvPr/>
        </p:nvSpPr>
        <p:spPr bwMode="auto">
          <a:xfrm>
            <a:off x="7138988"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3" name="Rectangle 131"/>
          <p:cNvSpPr>
            <a:spLocks noChangeArrowheads="1"/>
          </p:cNvSpPr>
          <p:nvPr/>
        </p:nvSpPr>
        <p:spPr bwMode="auto">
          <a:xfrm>
            <a:off x="7165975"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4" name="Rectangle 132"/>
          <p:cNvSpPr>
            <a:spLocks noChangeArrowheads="1"/>
          </p:cNvSpPr>
          <p:nvPr/>
        </p:nvSpPr>
        <p:spPr bwMode="auto">
          <a:xfrm>
            <a:off x="7493000"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5" name="Rectangle 133"/>
          <p:cNvSpPr>
            <a:spLocks noChangeArrowheads="1"/>
          </p:cNvSpPr>
          <p:nvPr/>
        </p:nvSpPr>
        <p:spPr bwMode="auto">
          <a:xfrm>
            <a:off x="7616825"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6" name="Rectangle 134"/>
          <p:cNvSpPr>
            <a:spLocks noChangeArrowheads="1"/>
          </p:cNvSpPr>
          <p:nvPr/>
        </p:nvSpPr>
        <p:spPr bwMode="auto">
          <a:xfrm>
            <a:off x="7643813"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74</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7" name="Rectangle 135"/>
          <p:cNvSpPr>
            <a:spLocks noChangeArrowheads="1"/>
          </p:cNvSpPr>
          <p:nvPr/>
        </p:nvSpPr>
        <p:spPr bwMode="auto">
          <a:xfrm>
            <a:off x="797083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8" name="Rectangle 136"/>
          <p:cNvSpPr>
            <a:spLocks noChangeArrowheads="1"/>
          </p:cNvSpPr>
          <p:nvPr/>
        </p:nvSpPr>
        <p:spPr bwMode="auto">
          <a:xfrm>
            <a:off x="8096250" y="524351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69" name="Rectangle 137"/>
          <p:cNvSpPr>
            <a:spLocks noChangeArrowheads="1"/>
          </p:cNvSpPr>
          <p:nvPr/>
        </p:nvSpPr>
        <p:spPr bwMode="auto">
          <a:xfrm>
            <a:off x="8123238" y="52435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470" name="Rectangle 138"/>
          <p:cNvSpPr>
            <a:spLocks noChangeArrowheads="1"/>
          </p:cNvSpPr>
          <p:nvPr/>
        </p:nvSpPr>
        <p:spPr bwMode="auto">
          <a:xfrm>
            <a:off x="8494713" y="5243513"/>
            <a:ext cx="19556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80+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15"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9511" y="0"/>
            <a:ext cx="8840663" cy="828675"/>
          </a:xfrm>
          <a:noFill/>
        </p:spPr>
        <p:txBody>
          <a:bodyPr lIns="91440" tIns="45720" rIns="91440" bIns="45720"/>
          <a:lstStyle/>
          <a:p>
            <a:pPr eaLnBrk="0" hangingPunct="0"/>
            <a:r>
              <a:rPr lang="en-AU" sz="2400" dirty="0"/>
              <a:t>Increasing life expectancy is creating new stages of the </a:t>
            </a:r>
            <a:r>
              <a:rPr lang="en-AU" sz="2400" dirty="0" smtClean="0"/>
              <a:t>lifecycle … with enhanced demands on library services?</a:t>
            </a:r>
            <a:endParaRPr lang="en-AU" sz="2400" dirty="0"/>
          </a:p>
        </p:txBody>
      </p:sp>
      <p:sp>
        <p:nvSpPr>
          <p:cNvPr id="21" name="Line 2"/>
          <p:cNvSpPr>
            <a:spLocks noChangeShapeType="1"/>
          </p:cNvSpPr>
          <p:nvPr/>
        </p:nvSpPr>
        <p:spPr bwMode="auto">
          <a:xfrm flipV="1">
            <a:off x="1858963" y="1004889"/>
            <a:ext cx="0" cy="4289425"/>
          </a:xfrm>
          <a:prstGeom prst="line">
            <a:avLst/>
          </a:prstGeom>
          <a:noFill/>
          <a:ln w="3175">
            <a:solidFill>
              <a:schemeClr val="tx1"/>
            </a:solidFill>
            <a:prstDash val="lgDash"/>
            <a:round/>
            <a:headEnd/>
            <a:tailEnd/>
          </a:ln>
        </p:spPr>
        <p:txBody>
          <a:bodyPr/>
          <a:lstStyle/>
          <a:p>
            <a:endParaRPr lang="en-AU" dirty="0"/>
          </a:p>
        </p:txBody>
      </p:sp>
      <p:sp>
        <p:nvSpPr>
          <p:cNvPr id="22" name="Line 3"/>
          <p:cNvSpPr>
            <a:spLocks noChangeShapeType="1"/>
          </p:cNvSpPr>
          <p:nvPr/>
        </p:nvSpPr>
        <p:spPr bwMode="auto">
          <a:xfrm flipV="1">
            <a:off x="4170363" y="1004889"/>
            <a:ext cx="0" cy="4289425"/>
          </a:xfrm>
          <a:prstGeom prst="line">
            <a:avLst/>
          </a:prstGeom>
          <a:noFill/>
          <a:ln w="3175">
            <a:solidFill>
              <a:schemeClr val="tx1"/>
            </a:solidFill>
            <a:prstDash val="lgDash"/>
            <a:round/>
            <a:headEnd/>
            <a:tailEnd/>
          </a:ln>
        </p:spPr>
        <p:txBody>
          <a:bodyPr/>
          <a:lstStyle/>
          <a:p>
            <a:endParaRPr lang="en-AU" dirty="0"/>
          </a:p>
        </p:txBody>
      </p:sp>
      <p:sp>
        <p:nvSpPr>
          <p:cNvPr id="23" name="Line 4"/>
          <p:cNvSpPr>
            <a:spLocks noChangeShapeType="1"/>
          </p:cNvSpPr>
          <p:nvPr/>
        </p:nvSpPr>
        <p:spPr bwMode="auto">
          <a:xfrm flipV="1">
            <a:off x="4941888" y="1004889"/>
            <a:ext cx="0" cy="4289425"/>
          </a:xfrm>
          <a:prstGeom prst="line">
            <a:avLst/>
          </a:prstGeom>
          <a:noFill/>
          <a:ln w="3175">
            <a:solidFill>
              <a:schemeClr val="tx1"/>
            </a:solidFill>
            <a:prstDash val="lgDash"/>
            <a:round/>
            <a:headEnd/>
            <a:tailEnd/>
          </a:ln>
        </p:spPr>
        <p:txBody>
          <a:bodyPr/>
          <a:lstStyle/>
          <a:p>
            <a:endParaRPr lang="en-AU" dirty="0"/>
          </a:p>
        </p:txBody>
      </p:sp>
      <p:sp>
        <p:nvSpPr>
          <p:cNvPr id="24" name="Line 5"/>
          <p:cNvSpPr>
            <a:spLocks noChangeShapeType="1"/>
          </p:cNvSpPr>
          <p:nvPr/>
        </p:nvSpPr>
        <p:spPr bwMode="auto">
          <a:xfrm flipV="1">
            <a:off x="5711825" y="1004889"/>
            <a:ext cx="0" cy="4289425"/>
          </a:xfrm>
          <a:prstGeom prst="line">
            <a:avLst/>
          </a:prstGeom>
          <a:noFill/>
          <a:ln w="3175">
            <a:solidFill>
              <a:schemeClr val="tx1"/>
            </a:solidFill>
            <a:prstDash val="lgDash"/>
            <a:round/>
            <a:headEnd/>
            <a:tailEnd/>
          </a:ln>
        </p:spPr>
        <p:txBody>
          <a:bodyPr/>
          <a:lstStyle/>
          <a:p>
            <a:endParaRPr lang="en-AU" dirty="0"/>
          </a:p>
        </p:txBody>
      </p:sp>
      <p:sp>
        <p:nvSpPr>
          <p:cNvPr id="25" name="Line 6"/>
          <p:cNvSpPr>
            <a:spLocks noChangeShapeType="1"/>
          </p:cNvSpPr>
          <p:nvPr/>
        </p:nvSpPr>
        <p:spPr bwMode="auto">
          <a:xfrm flipV="1">
            <a:off x="6483350" y="1004889"/>
            <a:ext cx="0" cy="4289425"/>
          </a:xfrm>
          <a:prstGeom prst="line">
            <a:avLst/>
          </a:prstGeom>
          <a:noFill/>
          <a:ln w="3175">
            <a:solidFill>
              <a:schemeClr val="tx1"/>
            </a:solidFill>
            <a:prstDash val="lgDash"/>
            <a:round/>
            <a:headEnd/>
            <a:tailEnd/>
          </a:ln>
        </p:spPr>
        <p:txBody>
          <a:bodyPr/>
          <a:lstStyle/>
          <a:p>
            <a:endParaRPr lang="en-AU" dirty="0"/>
          </a:p>
        </p:txBody>
      </p:sp>
      <p:sp>
        <p:nvSpPr>
          <p:cNvPr id="26" name="Line 7"/>
          <p:cNvSpPr>
            <a:spLocks noChangeShapeType="1"/>
          </p:cNvSpPr>
          <p:nvPr/>
        </p:nvSpPr>
        <p:spPr bwMode="auto">
          <a:xfrm flipV="1">
            <a:off x="7254875" y="1004889"/>
            <a:ext cx="0" cy="4289425"/>
          </a:xfrm>
          <a:prstGeom prst="line">
            <a:avLst/>
          </a:prstGeom>
          <a:noFill/>
          <a:ln w="3175">
            <a:solidFill>
              <a:schemeClr val="tx1"/>
            </a:solidFill>
            <a:prstDash val="lgDash"/>
            <a:round/>
            <a:headEnd/>
            <a:tailEnd/>
          </a:ln>
        </p:spPr>
        <p:txBody>
          <a:bodyPr/>
          <a:lstStyle/>
          <a:p>
            <a:endParaRPr lang="en-AU" dirty="0"/>
          </a:p>
        </p:txBody>
      </p:sp>
      <p:sp>
        <p:nvSpPr>
          <p:cNvPr id="27" name="Line 8"/>
          <p:cNvSpPr>
            <a:spLocks noChangeShapeType="1"/>
          </p:cNvSpPr>
          <p:nvPr/>
        </p:nvSpPr>
        <p:spPr bwMode="auto">
          <a:xfrm flipV="1">
            <a:off x="8023225" y="1004889"/>
            <a:ext cx="0" cy="4289425"/>
          </a:xfrm>
          <a:prstGeom prst="line">
            <a:avLst/>
          </a:prstGeom>
          <a:noFill/>
          <a:ln w="3175">
            <a:solidFill>
              <a:schemeClr val="tx1"/>
            </a:solidFill>
            <a:prstDash val="lgDash"/>
            <a:round/>
            <a:headEnd/>
            <a:tailEnd/>
          </a:ln>
        </p:spPr>
        <p:txBody>
          <a:bodyPr/>
          <a:lstStyle/>
          <a:p>
            <a:endParaRPr lang="en-AU" dirty="0"/>
          </a:p>
        </p:txBody>
      </p:sp>
      <p:sp>
        <p:nvSpPr>
          <p:cNvPr id="28" name="Line 9"/>
          <p:cNvSpPr>
            <a:spLocks noChangeShapeType="1"/>
          </p:cNvSpPr>
          <p:nvPr/>
        </p:nvSpPr>
        <p:spPr bwMode="auto">
          <a:xfrm>
            <a:off x="1111250" y="1004888"/>
            <a:ext cx="0" cy="4219575"/>
          </a:xfrm>
          <a:prstGeom prst="line">
            <a:avLst/>
          </a:prstGeom>
          <a:noFill/>
          <a:ln w="9525">
            <a:solidFill>
              <a:schemeClr val="tx1"/>
            </a:solidFill>
            <a:round/>
            <a:headEnd/>
            <a:tailEnd/>
          </a:ln>
        </p:spPr>
        <p:txBody>
          <a:bodyPr/>
          <a:lstStyle/>
          <a:p>
            <a:endParaRPr lang="en-AU" dirty="0"/>
          </a:p>
        </p:txBody>
      </p:sp>
      <p:sp>
        <p:nvSpPr>
          <p:cNvPr id="29" name="Line 10"/>
          <p:cNvSpPr>
            <a:spLocks noChangeShapeType="1"/>
          </p:cNvSpPr>
          <p:nvPr/>
        </p:nvSpPr>
        <p:spPr bwMode="auto">
          <a:xfrm>
            <a:off x="1111250" y="5224463"/>
            <a:ext cx="7067550" cy="0"/>
          </a:xfrm>
          <a:prstGeom prst="line">
            <a:avLst/>
          </a:prstGeom>
          <a:noFill/>
          <a:ln w="9525">
            <a:solidFill>
              <a:schemeClr val="tx1"/>
            </a:solidFill>
            <a:round/>
            <a:headEnd/>
            <a:tailEnd/>
          </a:ln>
        </p:spPr>
        <p:txBody>
          <a:bodyPr/>
          <a:lstStyle/>
          <a:p>
            <a:endParaRPr lang="en-AU" dirty="0"/>
          </a:p>
        </p:txBody>
      </p:sp>
      <p:sp>
        <p:nvSpPr>
          <p:cNvPr id="30" name="Text Box 11"/>
          <p:cNvSpPr txBox="1">
            <a:spLocks noChangeArrowheads="1"/>
          </p:cNvSpPr>
          <p:nvPr/>
        </p:nvSpPr>
        <p:spPr bwMode="auto">
          <a:xfrm>
            <a:off x="1006475" y="5237163"/>
            <a:ext cx="312906" cy="369332"/>
          </a:xfrm>
          <a:prstGeom prst="rect">
            <a:avLst/>
          </a:prstGeom>
          <a:noFill/>
          <a:ln w="9525">
            <a:noFill/>
            <a:miter lim="800000"/>
            <a:headEnd/>
            <a:tailEnd/>
          </a:ln>
        </p:spPr>
        <p:txBody>
          <a:bodyPr wrap="none">
            <a:spAutoFit/>
          </a:bodyPr>
          <a:lstStyle/>
          <a:p>
            <a:pPr eaLnBrk="0" hangingPunct="0"/>
            <a:r>
              <a:rPr lang="en-AU" dirty="0"/>
              <a:t>0</a:t>
            </a:r>
          </a:p>
        </p:txBody>
      </p:sp>
      <p:sp>
        <p:nvSpPr>
          <p:cNvPr id="31" name="Text Box 12"/>
          <p:cNvSpPr txBox="1">
            <a:spLocks noChangeArrowheads="1"/>
          </p:cNvSpPr>
          <p:nvPr/>
        </p:nvSpPr>
        <p:spPr bwMode="auto">
          <a:xfrm>
            <a:off x="7794625" y="5237163"/>
            <a:ext cx="441146" cy="369332"/>
          </a:xfrm>
          <a:prstGeom prst="rect">
            <a:avLst/>
          </a:prstGeom>
          <a:noFill/>
          <a:ln w="9525">
            <a:noFill/>
            <a:miter lim="800000"/>
            <a:headEnd/>
            <a:tailEnd/>
          </a:ln>
        </p:spPr>
        <p:txBody>
          <a:bodyPr wrap="none">
            <a:spAutoFit/>
          </a:bodyPr>
          <a:lstStyle/>
          <a:p>
            <a:pPr eaLnBrk="0" hangingPunct="0"/>
            <a:r>
              <a:rPr lang="en-AU" dirty="0"/>
              <a:t>90</a:t>
            </a:r>
          </a:p>
        </p:txBody>
      </p:sp>
      <p:sp>
        <p:nvSpPr>
          <p:cNvPr id="32" name="Text Box 13"/>
          <p:cNvSpPr txBox="1">
            <a:spLocks noChangeArrowheads="1"/>
          </p:cNvSpPr>
          <p:nvPr/>
        </p:nvSpPr>
        <p:spPr bwMode="auto">
          <a:xfrm>
            <a:off x="1647825" y="5237163"/>
            <a:ext cx="441146" cy="369332"/>
          </a:xfrm>
          <a:prstGeom prst="rect">
            <a:avLst/>
          </a:prstGeom>
          <a:noFill/>
          <a:ln w="9525">
            <a:noFill/>
            <a:miter lim="800000"/>
            <a:headEnd/>
            <a:tailEnd/>
          </a:ln>
        </p:spPr>
        <p:txBody>
          <a:bodyPr wrap="none">
            <a:spAutoFit/>
          </a:bodyPr>
          <a:lstStyle/>
          <a:p>
            <a:pPr eaLnBrk="0" hangingPunct="0"/>
            <a:r>
              <a:rPr lang="en-AU" dirty="0"/>
              <a:t>10</a:t>
            </a:r>
          </a:p>
        </p:txBody>
      </p:sp>
      <p:sp>
        <p:nvSpPr>
          <p:cNvPr id="33" name="Text Box 14"/>
          <p:cNvSpPr txBox="1">
            <a:spLocks noChangeArrowheads="1"/>
          </p:cNvSpPr>
          <p:nvPr/>
        </p:nvSpPr>
        <p:spPr bwMode="auto">
          <a:xfrm>
            <a:off x="2417763" y="5237163"/>
            <a:ext cx="441146" cy="369332"/>
          </a:xfrm>
          <a:prstGeom prst="rect">
            <a:avLst/>
          </a:prstGeom>
          <a:noFill/>
          <a:ln w="9525">
            <a:noFill/>
            <a:miter lim="800000"/>
            <a:headEnd/>
            <a:tailEnd/>
          </a:ln>
        </p:spPr>
        <p:txBody>
          <a:bodyPr wrap="none">
            <a:spAutoFit/>
          </a:bodyPr>
          <a:lstStyle/>
          <a:p>
            <a:pPr eaLnBrk="0" hangingPunct="0"/>
            <a:r>
              <a:rPr lang="en-AU" dirty="0"/>
              <a:t>20</a:t>
            </a:r>
          </a:p>
        </p:txBody>
      </p:sp>
      <p:sp>
        <p:nvSpPr>
          <p:cNvPr id="34" name="Text Box 15"/>
          <p:cNvSpPr txBox="1">
            <a:spLocks noChangeArrowheads="1"/>
          </p:cNvSpPr>
          <p:nvPr/>
        </p:nvSpPr>
        <p:spPr bwMode="auto">
          <a:xfrm>
            <a:off x="3206751" y="5237163"/>
            <a:ext cx="441146" cy="369332"/>
          </a:xfrm>
          <a:prstGeom prst="rect">
            <a:avLst/>
          </a:prstGeom>
          <a:noFill/>
          <a:ln w="9525">
            <a:noFill/>
            <a:miter lim="800000"/>
            <a:headEnd/>
            <a:tailEnd/>
          </a:ln>
        </p:spPr>
        <p:txBody>
          <a:bodyPr wrap="none">
            <a:spAutoFit/>
          </a:bodyPr>
          <a:lstStyle/>
          <a:p>
            <a:pPr eaLnBrk="0" hangingPunct="0"/>
            <a:r>
              <a:rPr lang="en-AU" dirty="0"/>
              <a:t>30</a:t>
            </a:r>
          </a:p>
        </p:txBody>
      </p:sp>
      <p:sp>
        <p:nvSpPr>
          <p:cNvPr id="35" name="Text Box 16"/>
          <p:cNvSpPr txBox="1">
            <a:spLocks noChangeArrowheads="1"/>
          </p:cNvSpPr>
          <p:nvPr/>
        </p:nvSpPr>
        <p:spPr bwMode="auto">
          <a:xfrm>
            <a:off x="3960813" y="5237163"/>
            <a:ext cx="441146" cy="369332"/>
          </a:xfrm>
          <a:prstGeom prst="rect">
            <a:avLst/>
          </a:prstGeom>
          <a:noFill/>
          <a:ln w="9525">
            <a:noFill/>
            <a:miter lim="800000"/>
            <a:headEnd/>
            <a:tailEnd/>
          </a:ln>
        </p:spPr>
        <p:txBody>
          <a:bodyPr wrap="none">
            <a:spAutoFit/>
          </a:bodyPr>
          <a:lstStyle/>
          <a:p>
            <a:pPr eaLnBrk="0" hangingPunct="0"/>
            <a:r>
              <a:rPr lang="en-AU" dirty="0"/>
              <a:t>40</a:t>
            </a:r>
          </a:p>
        </p:txBody>
      </p:sp>
      <p:sp>
        <p:nvSpPr>
          <p:cNvPr id="36" name="Text Box 17"/>
          <p:cNvSpPr txBox="1">
            <a:spLocks noChangeArrowheads="1"/>
          </p:cNvSpPr>
          <p:nvPr/>
        </p:nvSpPr>
        <p:spPr bwMode="auto">
          <a:xfrm>
            <a:off x="4729163" y="5237163"/>
            <a:ext cx="441146" cy="369332"/>
          </a:xfrm>
          <a:prstGeom prst="rect">
            <a:avLst/>
          </a:prstGeom>
          <a:noFill/>
          <a:ln w="9525">
            <a:noFill/>
            <a:miter lim="800000"/>
            <a:headEnd/>
            <a:tailEnd/>
          </a:ln>
        </p:spPr>
        <p:txBody>
          <a:bodyPr wrap="none">
            <a:spAutoFit/>
          </a:bodyPr>
          <a:lstStyle/>
          <a:p>
            <a:pPr eaLnBrk="0" hangingPunct="0"/>
            <a:r>
              <a:rPr lang="en-AU" dirty="0"/>
              <a:t>50</a:t>
            </a:r>
          </a:p>
        </p:txBody>
      </p:sp>
      <p:sp>
        <p:nvSpPr>
          <p:cNvPr id="37" name="Text Box 18"/>
          <p:cNvSpPr txBox="1">
            <a:spLocks noChangeArrowheads="1"/>
          </p:cNvSpPr>
          <p:nvPr/>
        </p:nvSpPr>
        <p:spPr bwMode="auto">
          <a:xfrm>
            <a:off x="5500688" y="5237163"/>
            <a:ext cx="441146" cy="369332"/>
          </a:xfrm>
          <a:prstGeom prst="rect">
            <a:avLst/>
          </a:prstGeom>
          <a:noFill/>
          <a:ln w="9525">
            <a:noFill/>
            <a:miter lim="800000"/>
            <a:headEnd/>
            <a:tailEnd/>
          </a:ln>
        </p:spPr>
        <p:txBody>
          <a:bodyPr wrap="none">
            <a:spAutoFit/>
          </a:bodyPr>
          <a:lstStyle/>
          <a:p>
            <a:pPr eaLnBrk="0" hangingPunct="0"/>
            <a:r>
              <a:rPr lang="en-AU" dirty="0"/>
              <a:t>60</a:t>
            </a:r>
          </a:p>
        </p:txBody>
      </p:sp>
      <p:sp>
        <p:nvSpPr>
          <p:cNvPr id="38" name="Text Box 19"/>
          <p:cNvSpPr txBox="1">
            <a:spLocks noChangeArrowheads="1"/>
          </p:cNvSpPr>
          <p:nvPr/>
        </p:nvSpPr>
        <p:spPr bwMode="auto">
          <a:xfrm>
            <a:off x="6272213" y="5237163"/>
            <a:ext cx="441146" cy="369332"/>
          </a:xfrm>
          <a:prstGeom prst="rect">
            <a:avLst/>
          </a:prstGeom>
          <a:noFill/>
          <a:ln w="9525">
            <a:noFill/>
            <a:miter lim="800000"/>
            <a:headEnd/>
            <a:tailEnd/>
          </a:ln>
        </p:spPr>
        <p:txBody>
          <a:bodyPr wrap="none">
            <a:spAutoFit/>
          </a:bodyPr>
          <a:lstStyle/>
          <a:p>
            <a:pPr eaLnBrk="0" hangingPunct="0"/>
            <a:r>
              <a:rPr lang="en-AU" dirty="0"/>
              <a:t>70</a:t>
            </a:r>
          </a:p>
        </p:txBody>
      </p:sp>
      <p:sp>
        <p:nvSpPr>
          <p:cNvPr id="39" name="Text Box 20"/>
          <p:cNvSpPr txBox="1">
            <a:spLocks noChangeArrowheads="1"/>
          </p:cNvSpPr>
          <p:nvPr/>
        </p:nvSpPr>
        <p:spPr bwMode="auto">
          <a:xfrm>
            <a:off x="7042150" y="5237163"/>
            <a:ext cx="441146" cy="369332"/>
          </a:xfrm>
          <a:prstGeom prst="rect">
            <a:avLst/>
          </a:prstGeom>
          <a:noFill/>
          <a:ln w="9525">
            <a:noFill/>
            <a:miter lim="800000"/>
            <a:headEnd/>
            <a:tailEnd/>
          </a:ln>
        </p:spPr>
        <p:txBody>
          <a:bodyPr wrap="none">
            <a:spAutoFit/>
          </a:bodyPr>
          <a:lstStyle/>
          <a:p>
            <a:pPr eaLnBrk="0" hangingPunct="0"/>
            <a:r>
              <a:rPr lang="en-AU" dirty="0"/>
              <a:t>80</a:t>
            </a:r>
          </a:p>
        </p:txBody>
      </p:sp>
      <p:sp>
        <p:nvSpPr>
          <p:cNvPr id="40" name="Line 21"/>
          <p:cNvSpPr>
            <a:spLocks noChangeShapeType="1"/>
          </p:cNvSpPr>
          <p:nvPr/>
        </p:nvSpPr>
        <p:spPr bwMode="auto">
          <a:xfrm flipV="1">
            <a:off x="2630488" y="1004889"/>
            <a:ext cx="0" cy="4289425"/>
          </a:xfrm>
          <a:prstGeom prst="line">
            <a:avLst/>
          </a:prstGeom>
          <a:noFill/>
          <a:ln w="3175">
            <a:solidFill>
              <a:schemeClr val="tx1"/>
            </a:solidFill>
            <a:prstDash val="lgDash"/>
            <a:round/>
            <a:headEnd/>
            <a:tailEnd/>
          </a:ln>
        </p:spPr>
        <p:txBody>
          <a:bodyPr/>
          <a:lstStyle/>
          <a:p>
            <a:endParaRPr lang="en-AU" dirty="0"/>
          </a:p>
        </p:txBody>
      </p:sp>
      <p:sp>
        <p:nvSpPr>
          <p:cNvPr id="41" name="Line 22"/>
          <p:cNvSpPr>
            <a:spLocks noChangeShapeType="1"/>
          </p:cNvSpPr>
          <p:nvPr/>
        </p:nvSpPr>
        <p:spPr bwMode="auto">
          <a:xfrm flipV="1">
            <a:off x="3402013" y="1004889"/>
            <a:ext cx="0" cy="4289425"/>
          </a:xfrm>
          <a:prstGeom prst="line">
            <a:avLst/>
          </a:prstGeom>
          <a:noFill/>
          <a:ln w="3175">
            <a:solidFill>
              <a:schemeClr val="tx1"/>
            </a:solidFill>
            <a:prstDash val="lgDash"/>
            <a:round/>
            <a:headEnd/>
            <a:tailEnd/>
          </a:ln>
        </p:spPr>
        <p:txBody>
          <a:bodyPr/>
          <a:lstStyle/>
          <a:p>
            <a:endParaRPr lang="en-AU" dirty="0"/>
          </a:p>
        </p:txBody>
      </p:sp>
      <p:grpSp>
        <p:nvGrpSpPr>
          <p:cNvPr id="2" name="Group 72"/>
          <p:cNvGrpSpPr>
            <a:grpSpLocks/>
          </p:cNvGrpSpPr>
          <p:nvPr/>
        </p:nvGrpSpPr>
        <p:grpSpPr bwMode="auto">
          <a:xfrm>
            <a:off x="398464" y="1463675"/>
            <a:ext cx="7497763" cy="744539"/>
            <a:chOff x="251" y="1030"/>
            <a:chExt cx="4723" cy="469"/>
          </a:xfrm>
        </p:grpSpPr>
        <p:sp>
          <p:nvSpPr>
            <p:cNvPr id="43" name="Text Box 26"/>
            <p:cNvSpPr txBox="1">
              <a:spLocks noChangeArrowheads="1"/>
            </p:cNvSpPr>
            <p:nvPr/>
          </p:nvSpPr>
          <p:spPr bwMode="auto">
            <a:xfrm>
              <a:off x="747" y="1030"/>
              <a:ext cx="398"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Child</a:t>
              </a:r>
            </a:p>
          </p:txBody>
        </p:sp>
        <p:sp>
          <p:nvSpPr>
            <p:cNvPr id="44" name="Text Box 27"/>
            <p:cNvSpPr txBox="1">
              <a:spLocks noChangeArrowheads="1"/>
            </p:cNvSpPr>
            <p:nvPr/>
          </p:nvSpPr>
          <p:spPr bwMode="auto">
            <a:xfrm>
              <a:off x="1281" y="1030"/>
              <a:ext cx="811"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Adolescence</a:t>
              </a:r>
            </a:p>
          </p:txBody>
        </p:sp>
        <p:sp>
          <p:nvSpPr>
            <p:cNvPr id="45" name="Text Box 28"/>
            <p:cNvSpPr txBox="1">
              <a:spLocks noChangeArrowheads="1"/>
            </p:cNvSpPr>
            <p:nvPr/>
          </p:nvSpPr>
          <p:spPr bwMode="auto">
            <a:xfrm>
              <a:off x="3254" y="1030"/>
              <a:ext cx="573"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Lifestyle</a:t>
              </a:r>
            </a:p>
          </p:txBody>
        </p:sp>
        <p:sp>
          <p:nvSpPr>
            <p:cNvPr id="46" name="Text Box 29"/>
            <p:cNvSpPr txBox="1">
              <a:spLocks noChangeArrowheads="1"/>
            </p:cNvSpPr>
            <p:nvPr/>
          </p:nvSpPr>
          <p:spPr bwMode="auto">
            <a:xfrm>
              <a:off x="4303" y="1030"/>
              <a:ext cx="304"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Old</a:t>
              </a:r>
            </a:p>
          </p:txBody>
        </p:sp>
        <p:sp>
          <p:nvSpPr>
            <p:cNvPr id="47" name="Text Box 30"/>
            <p:cNvSpPr txBox="1">
              <a:spLocks noChangeArrowheads="1"/>
            </p:cNvSpPr>
            <p:nvPr/>
          </p:nvSpPr>
          <p:spPr bwMode="auto">
            <a:xfrm>
              <a:off x="3827" y="1030"/>
              <a:ext cx="505"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Retired</a:t>
              </a:r>
            </a:p>
          </p:txBody>
        </p:sp>
        <p:sp>
          <p:nvSpPr>
            <p:cNvPr id="48" name="Text Box 31"/>
            <p:cNvSpPr txBox="1">
              <a:spLocks noChangeArrowheads="1"/>
            </p:cNvSpPr>
            <p:nvPr/>
          </p:nvSpPr>
          <p:spPr bwMode="auto">
            <a:xfrm>
              <a:off x="251" y="1154"/>
              <a:ext cx="439" cy="233"/>
            </a:xfrm>
            <a:prstGeom prst="rect">
              <a:avLst/>
            </a:prstGeom>
            <a:noFill/>
            <a:ln w="9525">
              <a:noFill/>
              <a:miter lim="800000"/>
              <a:headEnd/>
              <a:tailEnd/>
            </a:ln>
          </p:spPr>
          <p:txBody>
            <a:bodyPr wrap="none">
              <a:spAutoFit/>
            </a:bodyPr>
            <a:lstStyle/>
            <a:p>
              <a:pPr algn="ctr" eaLnBrk="0" hangingPunct="0"/>
              <a:r>
                <a:rPr lang="en-AU" b="1" dirty="0" smtClean="0">
                  <a:solidFill>
                    <a:srgbClr val="4066AA"/>
                  </a:solidFill>
                </a:rPr>
                <a:t>2013</a:t>
              </a:r>
              <a:endParaRPr lang="en-AU" b="1" dirty="0">
                <a:solidFill>
                  <a:srgbClr val="4066AA"/>
                </a:solidFill>
              </a:endParaRPr>
            </a:p>
          </p:txBody>
        </p:sp>
        <p:sp>
          <p:nvSpPr>
            <p:cNvPr id="49" name="Rectangle 32"/>
            <p:cNvSpPr>
              <a:spLocks noChangeArrowheads="1"/>
            </p:cNvSpPr>
            <p:nvPr/>
          </p:nvSpPr>
          <p:spPr bwMode="auto">
            <a:xfrm>
              <a:off x="1235" y="1253"/>
              <a:ext cx="910" cy="181"/>
            </a:xfrm>
            <a:prstGeom prst="rect">
              <a:avLst/>
            </a:prstGeom>
            <a:solidFill>
              <a:srgbClr val="409DAD"/>
            </a:solidFill>
            <a:ln w="9525">
              <a:noFill/>
              <a:miter lim="800000"/>
              <a:headEnd/>
              <a:tailEnd/>
            </a:ln>
          </p:spPr>
          <p:txBody>
            <a:bodyPr wrap="none" anchor="ctr"/>
            <a:lstStyle/>
            <a:p>
              <a:endParaRPr lang="en-US" dirty="0">
                <a:solidFill>
                  <a:srgbClr val="4066AA"/>
                </a:solidFill>
              </a:endParaRPr>
            </a:p>
          </p:txBody>
        </p:sp>
        <p:sp>
          <p:nvSpPr>
            <p:cNvPr id="50" name="Rectangle 33"/>
            <p:cNvSpPr>
              <a:spLocks noChangeArrowheads="1"/>
            </p:cNvSpPr>
            <p:nvPr/>
          </p:nvSpPr>
          <p:spPr bwMode="auto">
            <a:xfrm>
              <a:off x="4279" y="1253"/>
              <a:ext cx="371" cy="181"/>
            </a:xfrm>
            <a:prstGeom prst="rect">
              <a:avLst/>
            </a:prstGeom>
            <a:solidFill>
              <a:srgbClr val="4066AA"/>
            </a:solidFill>
            <a:ln w="9525">
              <a:noFill/>
              <a:miter lim="800000"/>
              <a:headEnd/>
              <a:tailEnd/>
            </a:ln>
          </p:spPr>
          <p:txBody>
            <a:bodyPr wrap="none" anchor="ctr"/>
            <a:lstStyle/>
            <a:p>
              <a:endParaRPr lang="en-US" dirty="0">
                <a:solidFill>
                  <a:srgbClr val="4066AA"/>
                </a:solidFill>
              </a:endParaRPr>
            </a:p>
          </p:txBody>
        </p:sp>
        <p:sp>
          <p:nvSpPr>
            <p:cNvPr id="51" name="Rectangle 34"/>
            <p:cNvSpPr>
              <a:spLocks noChangeArrowheads="1"/>
            </p:cNvSpPr>
            <p:nvPr/>
          </p:nvSpPr>
          <p:spPr bwMode="auto">
            <a:xfrm>
              <a:off x="701" y="1253"/>
              <a:ext cx="534" cy="181"/>
            </a:xfrm>
            <a:prstGeom prst="rect">
              <a:avLst/>
            </a:prstGeom>
            <a:solidFill>
              <a:srgbClr val="98C6EA"/>
            </a:solidFill>
            <a:ln w="9525">
              <a:noFill/>
              <a:miter lim="800000"/>
              <a:headEnd/>
              <a:tailEnd/>
            </a:ln>
          </p:spPr>
          <p:txBody>
            <a:bodyPr wrap="none" anchor="ctr"/>
            <a:lstStyle/>
            <a:p>
              <a:endParaRPr lang="en-US" dirty="0">
                <a:solidFill>
                  <a:srgbClr val="4066AA"/>
                </a:solidFill>
              </a:endParaRPr>
            </a:p>
          </p:txBody>
        </p:sp>
        <p:sp>
          <p:nvSpPr>
            <p:cNvPr id="52" name="Rectangle 35"/>
            <p:cNvSpPr>
              <a:spLocks noChangeArrowheads="1"/>
            </p:cNvSpPr>
            <p:nvPr/>
          </p:nvSpPr>
          <p:spPr bwMode="auto">
            <a:xfrm>
              <a:off x="3324" y="1253"/>
              <a:ext cx="496" cy="181"/>
            </a:xfrm>
            <a:prstGeom prst="rect">
              <a:avLst/>
            </a:prstGeom>
            <a:solidFill>
              <a:srgbClr val="FF99CC"/>
            </a:solidFill>
            <a:ln w="9525" algn="ctr">
              <a:noFill/>
              <a:miter lim="800000"/>
              <a:headEnd/>
              <a:tailEnd/>
            </a:ln>
          </p:spPr>
          <p:txBody>
            <a:bodyPr wrap="none" anchor="ctr"/>
            <a:lstStyle/>
            <a:p>
              <a:endParaRPr lang="en-US" dirty="0">
                <a:solidFill>
                  <a:srgbClr val="4066AA"/>
                </a:solidFill>
              </a:endParaRPr>
            </a:p>
          </p:txBody>
        </p:sp>
        <p:sp>
          <p:nvSpPr>
            <p:cNvPr id="53" name="Rectangle 36"/>
            <p:cNvSpPr>
              <a:spLocks noChangeArrowheads="1"/>
            </p:cNvSpPr>
            <p:nvPr/>
          </p:nvSpPr>
          <p:spPr bwMode="auto">
            <a:xfrm>
              <a:off x="2145" y="1253"/>
              <a:ext cx="1179" cy="181"/>
            </a:xfrm>
            <a:prstGeom prst="rect">
              <a:avLst/>
            </a:prstGeom>
            <a:solidFill>
              <a:srgbClr val="BDDC80"/>
            </a:solidFill>
            <a:ln w="9525" algn="ctr">
              <a:noFill/>
              <a:miter lim="800000"/>
              <a:headEnd/>
              <a:tailEnd/>
            </a:ln>
          </p:spPr>
          <p:txBody>
            <a:bodyPr wrap="none" anchor="ctr"/>
            <a:lstStyle/>
            <a:p>
              <a:endParaRPr lang="en-US" dirty="0">
                <a:solidFill>
                  <a:srgbClr val="4066AA"/>
                </a:solidFill>
              </a:endParaRPr>
            </a:p>
          </p:txBody>
        </p:sp>
        <p:sp>
          <p:nvSpPr>
            <p:cNvPr id="54" name="Rectangle 37"/>
            <p:cNvSpPr>
              <a:spLocks noChangeArrowheads="1"/>
            </p:cNvSpPr>
            <p:nvPr/>
          </p:nvSpPr>
          <p:spPr bwMode="auto">
            <a:xfrm>
              <a:off x="3819" y="1253"/>
              <a:ext cx="468" cy="181"/>
            </a:xfrm>
            <a:prstGeom prst="rect">
              <a:avLst/>
            </a:prstGeom>
            <a:solidFill>
              <a:srgbClr val="FF8585"/>
            </a:solidFill>
            <a:ln w="9525">
              <a:noFill/>
              <a:miter lim="800000"/>
              <a:headEnd/>
              <a:tailEnd/>
            </a:ln>
          </p:spPr>
          <p:txBody>
            <a:bodyPr wrap="none" anchor="ctr"/>
            <a:lstStyle/>
            <a:p>
              <a:endParaRPr lang="en-US" dirty="0">
                <a:solidFill>
                  <a:srgbClr val="4066AA"/>
                </a:solidFill>
              </a:endParaRPr>
            </a:p>
          </p:txBody>
        </p:sp>
        <p:sp>
          <p:nvSpPr>
            <p:cNvPr id="55" name="Oval 38"/>
            <p:cNvSpPr>
              <a:spLocks noChangeArrowheads="1"/>
            </p:cNvSpPr>
            <p:nvPr/>
          </p:nvSpPr>
          <p:spPr bwMode="auto">
            <a:xfrm>
              <a:off x="4672" y="1193"/>
              <a:ext cx="302" cy="306"/>
            </a:xfrm>
            <a:prstGeom prst="ellipse">
              <a:avLst/>
            </a:prstGeom>
            <a:noFill/>
            <a:ln w="28575">
              <a:solidFill>
                <a:srgbClr val="4066AA"/>
              </a:solidFill>
              <a:round/>
              <a:headEnd/>
              <a:tailEnd/>
            </a:ln>
          </p:spPr>
          <p:txBody>
            <a:bodyPr wrap="none" anchor="ctr"/>
            <a:lstStyle/>
            <a:p>
              <a:pPr algn="ctr" eaLnBrk="0" hangingPunct="0"/>
              <a:r>
                <a:rPr lang="en-AU" b="1" dirty="0">
                  <a:solidFill>
                    <a:srgbClr val="4066AA"/>
                  </a:solidFill>
                </a:rPr>
                <a:t>82</a:t>
              </a:r>
            </a:p>
          </p:txBody>
        </p:sp>
        <p:sp>
          <p:nvSpPr>
            <p:cNvPr id="56" name="Text Box 39"/>
            <p:cNvSpPr txBox="1">
              <a:spLocks noChangeArrowheads="1"/>
            </p:cNvSpPr>
            <p:nvPr/>
          </p:nvSpPr>
          <p:spPr bwMode="auto">
            <a:xfrm>
              <a:off x="2406" y="1030"/>
              <a:ext cx="404"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Adult</a:t>
              </a:r>
            </a:p>
          </p:txBody>
        </p:sp>
      </p:grpSp>
      <p:grpSp>
        <p:nvGrpSpPr>
          <p:cNvPr id="3" name="Group 40"/>
          <p:cNvGrpSpPr>
            <a:grpSpLocks/>
          </p:cNvGrpSpPr>
          <p:nvPr/>
        </p:nvGrpSpPr>
        <p:grpSpPr bwMode="auto">
          <a:xfrm>
            <a:off x="398465" y="2727325"/>
            <a:ext cx="6805613" cy="693739"/>
            <a:chOff x="251" y="1826"/>
            <a:chExt cx="4287" cy="437"/>
          </a:xfrm>
        </p:grpSpPr>
        <p:sp>
          <p:nvSpPr>
            <p:cNvPr id="58" name="Text Box 41"/>
            <p:cNvSpPr txBox="1">
              <a:spLocks noChangeArrowheads="1"/>
            </p:cNvSpPr>
            <p:nvPr/>
          </p:nvSpPr>
          <p:spPr bwMode="auto">
            <a:xfrm>
              <a:off x="736" y="1826"/>
              <a:ext cx="398" cy="194"/>
            </a:xfrm>
            <a:prstGeom prst="rect">
              <a:avLst/>
            </a:prstGeom>
            <a:noFill/>
            <a:ln w="9525">
              <a:noFill/>
              <a:miter lim="800000"/>
              <a:headEnd/>
              <a:tailEnd/>
            </a:ln>
          </p:spPr>
          <p:txBody>
            <a:bodyPr wrap="none">
              <a:spAutoFit/>
            </a:bodyPr>
            <a:lstStyle/>
            <a:p>
              <a:pPr algn="ctr" eaLnBrk="0" hangingPunct="0"/>
              <a:r>
                <a:rPr lang="en-AU" sz="1400" b="1" dirty="0">
                  <a:solidFill>
                    <a:srgbClr val="4066AA"/>
                  </a:solidFill>
                </a:rPr>
                <a:t>Child</a:t>
              </a:r>
            </a:p>
          </p:txBody>
        </p:sp>
        <p:sp>
          <p:nvSpPr>
            <p:cNvPr id="59" name="Text Box 42"/>
            <p:cNvSpPr txBox="1">
              <a:spLocks noChangeArrowheads="1"/>
            </p:cNvSpPr>
            <p:nvPr/>
          </p:nvSpPr>
          <p:spPr bwMode="auto">
            <a:xfrm>
              <a:off x="1260" y="1826"/>
              <a:ext cx="370" cy="194"/>
            </a:xfrm>
            <a:prstGeom prst="rect">
              <a:avLst/>
            </a:prstGeom>
            <a:noFill/>
            <a:ln w="9525">
              <a:noFill/>
              <a:miter lim="800000"/>
              <a:headEnd/>
              <a:tailEnd/>
            </a:ln>
          </p:spPr>
          <p:txBody>
            <a:bodyPr wrap="none">
              <a:spAutoFit/>
            </a:bodyPr>
            <a:lstStyle/>
            <a:p>
              <a:pPr algn="ctr" eaLnBrk="0" hangingPunct="0"/>
              <a:r>
                <a:rPr lang="en-AU" sz="1400" b="1" dirty="0">
                  <a:solidFill>
                    <a:srgbClr val="4066AA"/>
                  </a:solidFill>
                </a:rPr>
                <a:t>Teen</a:t>
              </a:r>
            </a:p>
          </p:txBody>
        </p:sp>
        <p:sp>
          <p:nvSpPr>
            <p:cNvPr id="60" name="Text Box 43"/>
            <p:cNvSpPr txBox="1">
              <a:spLocks noChangeArrowheads="1"/>
            </p:cNvSpPr>
            <p:nvPr/>
          </p:nvSpPr>
          <p:spPr bwMode="auto">
            <a:xfrm>
              <a:off x="3699" y="1826"/>
              <a:ext cx="304" cy="194"/>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Old</a:t>
              </a:r>
            </a:p>
          </p:txBody>
        </p:sp>
        <p:sp>
          <p:nvSpPr>
            <p:cNvPr id="61" name="Text Box 44"/>
            <p:cNvSpPr txBox="1">
              <a:spLocks noChangeArrowheads="1"/>
            </p:cNvSpPr>
            <p:nvPr/>
          </p:nvSpPr>
          <p:spPr bwMode="auto">
            <a:xfrm>
              <a:off x="2269" y="1856"/>
              <a:ext cx="404" cy="194"/>
            </a:xfrm>
            <a:prstGeom prst="rect">
              <a:avLst/>
            </a:prstGeom>
            <a:noFill/>
            <a:ln w="9525">
              <a:noFill/>
              <a:miter lim="800000"/>
              <a:headEnd/>
              <a:tailEnd/>
            </a:ln>
          </p:spPr>
          <p:txBody>
            <a:bodyPr wrap="none">
              <a:spAutoFit/>
            </a:bodyPr>
            <a:lstStyle/>
            <a:p>
              <a:pPr algn="ctr" eaLnBrk="0" hangingPunct="0"/>
              <a:r>
                <a:rPr lang="en-AU" sz="1400" b="1" dirty="0">
                  <a:solidFill>
                    <a:srgbClr val="4066AA"/>
                  </a:solidFill>
                </a:rPr>
                <a:t>Adult</a:t>
              </a:r>
            </a:p>
          </p:txBody>
        </p:sp>
        <p:sp>
          <p:nvSpPr>
            <p:cNvPr id="62" name="Rectangle 45"/>
            <p:cNvSpPr>
              <a:spLocks noChangeArrowheads="1"/>
            </p:cNvSpPr>
            <p:nvPr/>
          </p:nvSpPr>
          <p:spPr bwMode="auto">
            <a:xfrm>
              <a:off x="706" y="2024"/>
              <a:ext cx="534" cy="181"/>
            </a:xfrm>
            <a:prstGeom prst="rect">
              <a:avLst/>
            </a:prstGeom>
            <a:solidFill>
              <a:srgbClr val="98C6EA"/>
            </a:solidFill>
            <a:ln w="9525">
              <a:noFill/>
              <a:miter lim="800000"/>
              <a:headEnd/>
              <a:tailEnd/>
            </a:ln>
          </p:spPr>
          <p:txBody>
            <a:bodyPr wrap="none" anchor="ctr"/>
            <a:lstStyle/>
            <a:p>
              <a:endParaRPr lang="en-US" dirty="0">
                <a:solidFill>
                  <a:srgbClr val="4066AA"/>
                </a:solidFill>
              </a:endParaRPr>
            </a:p>
          </p:txBody>
        </p:sp>
        <p:sp>
          <p:nvSpPr>
            <p:cNvPr id="63" name="Rectangle 46"/>
            <p:cNvSpPr>
              <a:spLocks noChangeArrowheads="1"/>
            </p:cNvSpPr>
            <p:nvPr/>
          </p:nvSpPr>
          <p:spPr bwMode="auto">
            <a:xfrm>
              <a:off x="1617" y="2024"/>
              <a:ext cx="534" cy="181"/>
            </a:xfrm>
            <a:prstGeom prst="rect">
              <a:avLst/>
            </a:prstGeom>
            <a:solidFill>
              <a:srgbClr val="BDDC80"/>
            </a:solidFill>
            <a:ln w="9525" algn="ctr">
              <a:noFill/>
              <a:miter lim="800000"/>
              <a:headEnd/>
              <a:tailEnd/>
            </a:ln>
          </p:spPr>
          <p:txBody>
            <a:bodyPr wrap="none" anchor="ctr"/>
            <a:lstStyle/>
            <a:p>
              <a:endParaRPr lang="en-US" dirty="0">
                <a:solidFill>
                  <a:srgbClr val="4066AA"/>
                </a:solidFill>
              </a:endParaRPr>
            </a:p>
          </p:txBody>
        </p:sp>
        <p:sp>
          <p:nvSpPr>
            <p:cNvPr id="64" name="Rectangle 47"/>
            <p:cNvSpPr>
              <a:spLocks noChangeArrowheads="1"/>
            </p:cNvSpPr>
            <p:nvPr/>
          </p:nvSpPr>
          <p:spPr bwMode="auto">
            <a:xfrm>
              <a:off x="2151" y="2024"/>
              <a:ext cx="1472" cy="181"/>
            </a:xfrm>
            <a:prstGeom prst="rect">
              <a:avLst/>
            </a:prstGeom>
            <a:solidFill>
              <a:srgbClr val="BDDC80"/>
            </a:solidFill>
            <a:ln w="9525" algn="ctr">
              <a:noFill/>
              <a:miter lim="800000"/>
              <a:headEnd/>
              <a:tailEnd/>
            </a:ln>
          </p:spPr>
          <p:txBody>
            <a:bodyPr wrap="none" anchor="ctr"/>
            <a:lstStyle/>
            <a:p>
              <a:endParaRPr lang="en-US" dirty="0">
                <a:solidFill>
                  <a:srgbClr val="4066AA"/>
                </a:solidFill>
              </a:endParaRPr>
            </a:p>
          </p:txBody>
        </p:sp>
        <p:sp>
          <p:nvSpPr>
            <p:cNvPr id="65" name="Rectangle 48"/>
            <p:cNvSpPr>
              <a:spLocks noChangeArrowheads="1"/>
            </p:cNvSpPr>
            <p:nvPr/>
          </p:nvSpPr>
          <p:spPr bwMode="auto">
            <a:xfrm>
              <a:off x="3623" y="2024"/>
              <a:ext cx="496" cy="181"/>
            </a:xfrm>
            <a:prstGeom prst="rect">
              <a:avLst/>
            </a:prstGeom>
            <a:solidFill>
              <a:srgbClr val="4066AA"/>
            </a:solidFill>
            <a:ln w="9525">
              <a:noFill/>
              <a:miter lim="800000"/>
              <a:headEnd/>
              <a:tailEnd/>
            </a:ln>
          </p:spPr>
          <p:txBody>
            <a:bodyPr wrap="none" anchor="ctr"/>
            <a:lstStyle/>
            <a:p>
              <a:endParaRPr lang="en-US" dirty="0">
                <a:solidFill>
                  <a:srgbClr val="4066AA"/>
                </a:solidFill>
              </a:endParaRPr>
            </a:p>
          </p:txBody>
        </p:sp>
        <p:sp>
          <p:nvSpPr>
            <p:cNvPr id="66" name="Rectangle 49"/>
            <p:cNvSpPr>
              <a:spLocks noChangeArrowheads="1"/>
            </p:cNvSpPr>
            <p:nvPr/>
          </p:nvSpPr>
          <p:spPr bwMode="auto">
            <a:xfrm>
              <a:off x="1233" y="2024"/>
              <a:ext cx="396" cy="181"/>
            </a:xfrm>
            <a:prstGeom prst="rect">
              <a:avLst/>
            </a:prstGeom>
            <a:solidFill>
              <a:srgbClr val="409DAD"/>
            </a:solidFill>
            <a:ln w="9525">
              <a:noFill/>
              <a:miter lim="800000"/>
              <a:headEnd/>
              <a:tailEnd/>
            </a:ln>
          </p:spPr>
          <p:txBody>
            <a:bodyPr wrap="none" anchor="ctr"/>
            <a:lstStyle/>
            <a:p>
              <a:endParaRPr lang="en-US" dirty="0">
                <a:solidFill>
                  <a:srgbClr val="4066AA"/>
                </a:solidFill>
              </a:endParaRPr>
            </a:p>
          </p:txBody>
        </p:sp>
        <p:sp>
          <p:nvSpPr>
            <p:cNvPr id="67" name="Text Box 50"/>
            <p:cNvSpPr txBox="1">
              <a:spLocks noChangeArrowheads="1"/>
            </p:cNvSpPr>
            <p:nvPr/>
          </p:nvSpPr>
          <p:spPr bwMode="auto">
            <a:xfrm>
              <a:off x="251" y="1940"/>
              <a:ext cx="439" cy="233"/>
            </a:xfrm>
            <a:prstGeom prst="rect">
              <a:avLst/>
            </a:prstGeom>
            <a:noFill/>
            <a:ln w="9525">
              <a:noFill/>
              <a:miter lim="800000"/>
              <a:headEnd/>
              <a:tailEnd/>
            </a:ln>
          </p:spPr>
          <p:txBody>
            <a:bodyPr wrap="none">
              <a:spAutoFit/>
            </a:bodyPr>
            <a:lstStyle/>
            <a:p>
              <a:pPr algn="ctr" eaLnBrk="0" hangingPunct="0"/>
              <a:r>
                <a:rPr lang="en-AU" b="1" dirty="0" smtClean="0">
                  <a:solidFill>
                    <a:srgbClr val="4066AA"/>
                  </a:solidFill>
                </a:rPr>
                <a:t>1973</a:t>
              </a:r>
              <a:endParaRPr lang="en-AU" b="1" dirty="0">
                <a:solidFill>
                  <a:srgbClr val="4066AA"/>
                </a:solidFill>
              </a:endParaRPr>
            </a:p>
          </p:txBody>
        </p:sp>
        <p:sp>
          <p:nvSpPr>
            <p:cNvPr id="68" name="Oval 51"/>
            <p:cNvSpPr>
              <a:spLocks noChangeArrowheads="1"/>
            </p:cNvSpPr>
            <p:nvPr/>
          </p:nvSpPr>
          <p:spPr bwMode="auto">
            <a:xfrm>
              <a:off x="4198" y="1957"/>
              <a:ext cx="340" cy="306"/>
            </a:xfrm>
            <a:prstGeom prst="ellipse">
              <a:avLst/>
            </a:prstGeom>
            <a:noFill/>
            <a:ln w="28575">
              <a:solidFill>
                <a:srgbClr val="4066AA"/>
              </a:solidFill>
              <a:round/>
              <a:headEnd/>
              <a:tailEnd/>
            </a:ln>
          </p:spPr>
          <p:txBody>
            <a:bodyPr wrap="none" anchor="ctr"/>
            <a:lstStyle/>
            <a:p>
              <a:pPr algn="ctr" eaLnBrk="0" hangingPunct="0"/>
              <a:r>
                <a:rPr lang="en-AU" b="1" dirty="0">
                  <a:solidFill>
                    <a:srgbClr val="4066AA"/>
                  </a:solidFill>
                </a:rPr>
                <a:t>71</a:t>
              </a:r>
            </a:p>
          </p:txBody>
        </p:sp>
      </p:grpSp>
      <p:sp>
        <p:nvSpPr>
          <p:cNvPr id="69" name="Text Box 52"/>
          <p:cNvSpPr txBox="1">
            <a:spLocks noChangeArrowheads="1"/>
          </p:cNvSpPr>
          <p:nvPr/>
        </p:nvSpPr>
        <p:spPr bwMode="auto">
          <a:xfrm>
            <a:off x="1166775" y="3906840"/>
            <a:ext cx="631903" cy="307777"/>
          </a:xfrm>
          <a:prstGeom prst="rect">
            <a:avLst/>
          </a:prstGeom>
          <a:noFill/>
          <a:ln w="9525">
            <a:noFill/>
            <a:miter lim="800000"/>
            <a:headEnd/>
            <a:tailEnd/>
          </a:ln>
        </p:spPr>
        <p:txBody>
          <a:bodyPr wrap="none">
            <a:spAutoFit/>
          </a:bodyPr>
          <a:lstStyle/>
          <a:p>
            <a:pPr algn="ctr" eaLnBrk="0" hangingPunct="0"/>
            <a:r>
              <a:rPr lang="en-AU" sz="1400" b="1" dirty="0">
                <a:solidFill>
                  <a:srgbClr val="4066AA"/>
                </a:solidFill>
              </a:rPr>
              <a:t>Child</a:t>
            </a:r>
          </a:p>
        </p:txBody>
      </p:sp>
      <p:sp>
        <p:nvSpPr>
          <p:cNvPr id="70" name="Text Box 53"/>
          <p:cNvSpPr txBox="1">
            <a:spLocks noChangeArrowheads="1"/>
          </p:cNvSpPr>
          <p:nvPr/>
        </p:nvSpPr>
        <p:spPr bwMode="auto">
          <a:xfrm>
            <a:off x="3478213" y="3906840"/>
            <a:ext cx="641522" cy="307777"/>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Adult</a:t>
            </a:r>
          </a:p>
        </p:txBody>
      </p:sp>
      <p:sp>
        <p:nvSpPr>
          <p:cNvPr id="71" name="Text Box 54"/>
          <p:cNvSpPr txBox="1">
            <a:spLocks noChangeArrowheads="1"/>
          </p:cNvSpPr>
          <p:nvPr/>
        </p:nvSpPr>
        <p:spPr bwMode="auto">
          <a:xfrm>
            <a:off x="5173664" y="3906840"/>
            <a:ext cx="482824" cy="307777"/>
          </a:xfrm>
          <a:prstGeom prst="rect">
            <a:avLst/>
          </a:prstGeom>
          <a:noFill/>
          <a:ln w="9525">
            <a:noFill/>
            <a:miter lim="800000"/>
            <a:headEnd/>
            <a:tailEnd/>
          </a:ln>
        </p:spPr>
        <p:txBody>
          <a:bodyPr wrap="none">
            <a:spAutoFit/>
          </a:bodyPr>
          <a:lstStyle/>
          <a:p>
            <a:pPr eaLnBrk="0" hangingPunct="0"/>
            <a:r>
              <a:rPr lang="en-AU" sz="1400" b="1" dirty="0">
                <a:solidFill>
                  <a:srgbClr val="4066AA"/>
                </a:solidFill>
              </a:rPr>
              <a:t>Old</a:t>
            </a:r>
          </a:p>
        </p:txBody>
      </p:sp>
      <p:grpSp>
        <p:nvGrpSpPr>
          <p:cNvPr id="4" name="Group 55"/>
          <p:cNvGrpSpPr>
            <a:grpSpLocks/>
          </p:cNvGrpSpPr>
          <p:nvPr/>
        </p:nvGrpSpPr>
        <p:grpSpPr bwMode="auto">
          <a:xfrm>
            <a:off x="398464" y="4087814"/>
            <a:ext cx="6092826" cy="496887"/>
            <a:chOff x="251" y="2683"/>
            <a:chExt cx="3838" cy="313"/>
          </a:xfrm>
        </p:grpSpPr>
        <p:sp>
          <p:nvSpPr>
            <p:cNvPr id="73" name="Rectangle 56"/>
            <p:cNvSpPr>
              <a:spLocks noChangeArrowheads="1"/>
            </p:cNvSpPr>
            <p:nvPr/>
          </p:nvSpPr>
          <p:spPr bwMode="auto">
            <a:xfrm>
              <a:off x="706" y="2750"/>
              <a:ext cx="645" cy="181"/>
            </a:xfrm>
            <a:prstGeom prst="rect">
              <a:avLst/>
            </a:prstGeom>
            <a:solidFill>
              <a:srgbClr val="98C6EA"/>
            </a:solidFill>
            <a:ln w="9525">
              <a:noFill/>
              <a:miter lim="800000"/>
              <a:headEnd/>
              <a:tailEnd/>
            </a:ln>
          </p:spPr>
          <p:txBody>
            <a:bodyPr wrap="none" anchor="ctr"/>
            <a:lstStyle/>
            <a:p>
              <a:endParaRPr lang="en-US" dirty="0">
                <a:solidFill>
                  <a:srgbClr val="4066AA"/>
                </a:solidFill>
              </a:endParaRPr>
            </a:p>
          </p:txBody>
        </p:sp>
        <p:sp>
          <p:nvSpPr>
            <p:cNvPr id="74" name="Rectangle 57"/>
            <p:cNvSpPr>
              <a:spLocks noChangeArrowheads="1"/>
            </p:cNvSpPr>
            <p:nvPr/>
          </p:nvSpPr>
          <p:spPr bwMode="auto">
            <a:xfrm>
              <a:off x="3222" y="2750"/>
              <a:ext cx="498" cy="181"/>
            </a:xfrm>
            <a:prstGeom prst="rect">
              <a:avLst/>
            </a:prstGeom>
            <a:solidFill>
              <a:srgbClr val="4066AA"/>
            </a:solidFill>
            <a:ln w="9525">
              <a:noFill/>
              <a:miter lim="800000"/>
              <a:headEnd/>
              <a:tailEnd/>
            </a:ln>
          </p:spPr>
          <p:txBody>
            <a:bodyPr wrap="none" anchor="ctr"/>
            <a:lstStyle/>
            <a:p>
              <a:endParaRPr lang="en-US" dirty="0">
                <a:solidFill>
                  <a:srgbClr val="4066AA"/>
                </a:solidFill>
              </a:endParaRPr>
            </a:p>
          </p:txBody>
        </p:sp>
        <p:sp>
          <p:nvSpPr>
            <p:cNvPr id="75" name="Rectangle 58"/>
            <p:cNvSpPr>
              <a:spLocks noChangeArrowheads="1"/>
            </p:cNvSpPr>
            <p:nvPr/>
          </p:nvSpPr>
          <p:spPr bwMode="auto">
            <a:xfrm>
              <a:off x="1344" y="2750"/>
              <a:ext cx="1878" cy="181"/>
            </a:xfrm>
            <a:prstGeom prst="rect">
              <a:avLst/>
            </a:prstGeom>
            <a:solidFill>
              <a:srgbClr val="BDDC80"/>
            </a:solidFill>
            <a:ln w="9525">
              <a:noFill/>
              <a:miter lim="800000"/>
              <a:headEnd/>
              <a:tailEnd/>
            </a:ln>
          </p:spPr>
          <p:txBody>
            <a:bodyPr wrap="none" anchor="ctr"/>
            <a:lstStyle/>
            <a:p>
              <a:endParaRPr lang="en-US" dirty="0">
                <a:solidFill>
                  <a:srgbClr val="4066AA"/>
                </a:solidFill>
              </a:endParaRPr>
            </a:p>
          </p:txBody>
        </p:sp>
        <p:sp>
          <p:nvSpPr>
            <p:cNvPr id="76" name="Text Box 59"/>
            <p:cNvSpPr txBox="1">
              <a:spLocks noChangeArrowheads="1"/>
            </p:cNvSpPr>
            <p:nvPr/>
          </p:nvSpPr>
          <p:spPr bwMode="auto">
            <a:xfrm>
              <a:off x="251" y="2683"/>
              <a:ext cx="439" cy="233"/>
            </a:xfrm>
            <a:prstGeom prst="rect">
              <a:avLst/>
            </a:prstGeom>
            <a:noFill/>
            <a:ln w="9525">
              <a:noFill/>
              <a:miter lim="800000"/>
              <a:headEnd/>
              <a:tailEnd/>
            </a:ln>
          </p:spPr>
          <p:txBody>
            <a:bodyPr wrap="none">
              <a:spAutoFit/>
            </a:bodyPr>
            <a:lstStyle/>
            <a:p>
              <a:pPr algn="ctr" eaLnBrk="0" hangingPunct="0"/>
              <a:r>
                <a:rPr lang="en-AU" b="1" dirty="0" smtClean="0">
                  <a:solidFill>
                    <a:srgbClr val="4066AA"/>
                  </a:solidFill>
                </a:rPr>
                <a:t>1933</a:t>
              </a:r>
              <a:endParaRPr lang="en-AU" b="1" dirty="0">
                <a:solidFill>
                  <a:srgbClr val="4066AA"/>
                </a:solidFill>
              </a:endParaRPr>
            </a:p>
          </p:txBody>
        </p:sp>
        <p:sp>
          <p:nvSpPr>
            <p:cNvPr id="77" name="Oval 60"/>
            <p:cNvSpPr>
              <a:spLocks noChangeArrowheads="1"/>
            </p:cNvSpPr>
            <p:nvPr/>
          </p:nvSpPr>
          <p:spPr bwMode="auto">
            <a:xfrm>
              <a:off x="3749" y="2690"/>
              <a:ext cx="340" cy="306"/>
            </a:xfrm>
            <a:prstGeom prst="ellipse">
              <a:avLst/>
            </a:prstGeom>
            <a:noFill/>
            <a:ln w="28575">
              <a:solidFill>
                <a:srgbClr val="4066AA"/>
              </a:solidFill>
              <a:round/>
              <a:headEnd/>
              <a:tailEnd/>
            </a:ln>
          </p:spPr>
          <p:txBody>
            <a:bodyPr wrap="none" anchor="ctr"/>
            <a:lstStyle/>
            <a:p>
              <a:pPr algn="ctr" eaLnBrk="0" hangingPunct="0"/>
              <a:r>
                <a:rPr lang="en-AU" b="1" dirty="0">
                  <a:solidFill>
                    <a:srgbClr val="4066AA"/>
                  </a:solidFill>
                </a:rPr>
                <a:t>63</a:t>
              </a:r>
            </a:p>
          </p:txBody>
        </p:sp>
      </p:grpSp>
      <p:sp>
        <p:nvSpPr>
          <p:cNvPr id="78" name="Text Box 61"/>
          <p:cNvSpPr txBox="1">
            <a:spLocks noChangeArrowheads="1"/>
          </p:cNvSpPr>
          <p:nvPr/>
        </p:nvSpPr>
        <p:spPr bwMode="auto">
          <a:xfrm>
            <a:off x="982663" y="5802313"/>
            <a:ext cx="6918325" cy="369332"/>
          </a:xfrm>
          <a:prstGeom prst="rect">
            <a:avLst/>
          </a:prstGeom>
          <a:noFill/>
          <a:ln w="9525" algn="ctr">
            <a:noFill/>
            <a:miter lim="800000"/>
            <a:headEnd/>
            <a:tailEnd/>
          </a:ln>
        </p:spPr>
        <p:txBody>
          <a:bodyPr>
            <a:spAutoFit/>
          </a:bodyPr>
          <a:lstStyle/>
          <a:p>
            <a:pPr marL="179388" indent="-179388">
              <a:buSzPct val="150000"/>
              <a:buFontTx/>
              <a:buChar char="•"/>
            </a:pPr>
            <a:r>
              <a:rPr lang="en-AU" dirty="0">
                <a:solidFill>
                  <a:srgbClr val="FF3333"/>
                </a:solidFill>
              </a:rPr>
              <a:t>Change in life expectancy over 80 years in Australia</a:t>
            </a:r>
          </a:p>
        </p:txBody>
      </p:sp>
      <p:sp>
        <p:nvSpPr>
          <p:cNvPr id="72"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
            <a:ext cx="8644830" cy="828675"/>
          </a:xfrm>
        </p:spPr>
        <p:txBody>
          <a:bodyPr/>
          <a:lstStyle/>
          <a:p>
            <a:r>
              <a:rPr lang="en-AU" sz="2400" dirty="0" smtClean="0"/>
              <a:t>Meet the new ‘surging silver consumer’ … here are Boomers redefining how life is lived beyond the 50s</a:t>
            </a:r>
            <a:endParaRPr lang="en-AU" sz="2400" dirty="0"/>
          </a:p>
        </p:txBody>
      </p:sp>
      <p:sp>
        <p:nvSpPr>
          <p:cNvPr id="1377" name="Text Box 61"/>
          <p:cNvSpPr txBox="1">
            <a:spLocks noChangeArrowheads="1"/>
          </p:cNvSpPr>
          <p:nvPr/>
        </p:nvSpPr>
        <p:spPr bwMode="auto">
          <a:xfrm>
            <a:off x="466725" y="5716588"/>
            <a:ext cx="8524875" cy="646331"/>
          </a:xfrm>
          <a:prstGeom prst="rect">
            <a:avLst/>
          </a:prstGeom>
          <a:noFill/>
          <a:ln w="9525" algn="ctr">
            <a:noFill/>
            <a:miter lim="800000"/>
            <a:headEnd/>
            <a:tailEnd/>
          </a:ln>
        </p:spPr>
        <p:txBody>
          <a:bodyPr wrap="square">
            <a:spAutoFit/>
          </a:bodyPr>
          <a:lstStyle/>
          <a:p>
            <a:pPr marL="180975" indent="-180975">
              <a:buSzPct val="150000"/>
              <a:buFontTx/>
              <a:buChar char="•"/>
            </a:pPr>
            <a:r>
              <a:rPr lang="en-AU" dirty="0" smtClean="0">
                <a:solidFill>
                  <a:srgbClr val="FF3333"/>
                </a:solidFill>
              </a:rPr>
              <a:t>Percentage change in personal income by age of income earner (&gt;$1 p.a.) between 2001 &amp; 2011 with average income per person in 2001 &amp; 2011</a:t>
            </a:r>
            <a:endParaRPr lang="en-AU" dirty="0">
              <a:solidFill>
                <a:srgbClr val="FF3333"/>
              </a:solidFill>
            </a:endParaRPr>
          </a:p>
        </p:txBody>
      </p:sp>
      <p:sp>
        <p:nvSpPr>
          <p:cNvPr id="1756" name="Rectangle 732"/>
          <p:cNvSpPr>
            <a:spLocks noChangeArrowheads="1"/>
          </p:cNvSpPr>
          <p:nvPr/>
        </p:nvSpPr>
        <p:spPr bwMode="auto">
          <a:xfrm>
            <a:off x="2049861" y="5527976"/>
            <a:ext cx="124393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Change 2001 to 2011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7" name="Freeform 733"/>
          <p:cNvSpPr>
            <a:spLocks/>
          </p:cNvSpPr>
          <p:nvPr/>
        </p:nvSpPr>
        <p:spPr bwMode="auto">
          <a:xfrm>
            <a:off x="3481497" y="5580556"/>
            <a:ext cx="311150" cy="33338"/>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C0504D"/>
          </a:solidFill>
          <a:ln w="38100" cap="flat">
            <a:solidFill>
              <a:srgbClr val="C0504D"/>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1758" name="Rectangle 734"/>
          <p:cNvSpPr>
            <a:spLocks noChangeArrowheads="1"/>
          </p:cNvSpPr>
          <p:nvPr/>
        </p:nvSpPr>
        <p:spPr bwMode="auto">
          <a:xfrm>
            <a:off x="3844056" y="5527976"/>
            <a:ext cx="185307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Median Total Personal Income 2011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9" name="Freeform 735"/>
          <p:cNvSpPr>
            <a:spLocks/>
          </p:cNvSpPr>
          <p:nvPr/>
        </p:nvSpPr>
        <p:spPr bwMode="auto">
          <a:xfrm>
            <a:off x="5911331" y="5580556"/>
            <a:ext cx="322262" cy="3333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6600"/>
          </a:solidFill>
          <a:ln w="38100"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1760" name="Rectangle 736"/>
          <p:cNvSpPr>
            <a:spLocks noChangeArrowheads="1"/>
          </p:cNvSpPr>
          <p:nvPr/>
        </p:nvSpPr>
        <p:spPr bwMode="auto">
          <a:xfrm>
            <a:off x="6280240" y="5527976"/>
            <a:ext cx="185307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Median Total Personal Income 2001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951" name="Isosceles Triangle 950"/>
          <p:cNvSpPr/>
          <p:nvPr/>
        </p:nvSpPr>
        <p:spPr>
          <a:xfrm flipV="1">
            <a:off x="4169079" y="2977854"/>
            <a:ext cx="165370" cy="204281"/>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2" name="TextBox 951"/>
          <p:cNvSpPr txBox="1"/>
          <p:nvPr/>
        </p:nvSpPr>
        <p:spPr>
          <a:xfrm>
            <a:off x="4137951" y="2701666"/>
            <a:ext cx="227626" cy="246221"/>
          </a:xfrm>
          <a:prstGeom prst="rect">
            <a:avLst/>
          </a:prstGeom>
          <a:noFill/>
        </p:spPr>
        <p:txBody>
          <a:bodyPr wrap="none" lIns="0" tIns="0" rIns="0" bIns="0" rtlCol="0">
            <a:spAutoFit/>
          </a:bodyPr>
          <a:lstStyle/>
          <a:p>
            <a:r>
              <a:rPr lang="en-AU" sz="1600" b="1" dirty="0" smtClean="0">
                <a:solidFill>
                  <a:srgbClr val="FF6600"/>
                </a:solidFill>
              </a:rPr>
              <a:t>47</a:t>
            </a:r>
          </a:p>
        </p:txBody>
      </p:sp>
      <p:sp>
        <p:nvSpPr>
          <p:cNvPr id="953" name="Freeform 735"/>
          <p:cNvSpPr>
            <a:spLocks/>
          </p:cNvSpPr>
          <p:nvPr/>
        </p:nvSpPr>
        <p:spPr bwMode="auto">
          <a:xfrm>
            <a:off x="1639792" y="5580556"/>
            <a:ext cx="322262" cy="3333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F81BD"/>
          </a:solidFill>
          <a:ln w="38100">
            <a:solidFill>
              <a:srgbClr val="4F81BD"/>
            </a:solid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grpSp>
        <p:nvGrpSpPr>
          <p:cNvPr id="3" name="Group 1980"/>
          <p:cNvGrpSpPr/>
          <p:nvPr/>
        </p:nvGrpSpPr>
        <p:grpSpPr>
          <a:xfrm>
            <a:off x="838201" y="1599005"/>
            <a:ext cx="7478713" cy="3485759"/>
            <a:chOff x="838201" y="1599005"/>
            <a:chExt cx="7478713" cy="3485759"/>
          </a:xfrm>
        </p:grpSpPr>
        <p:sp>
          <p:nvSpPr>
            <p:cNvPr id="957" name="TextBox 956"/>
            <p:cNvSpPr txBox="1"/>
            <p:nvPr/>
          </p:nvSpPr>
          <p:spPr>
            <a:xfrm>
              <a:off x="5630575" y="1599005"/>
              <a:ext cx="227626" cy="246221"/>
            </a:xfrm>
            <a:prstGeom prst="rect">
              <a:avLst/>
            </a:prstGeom>
            <a:noFill/>
          </p:spPr>
          <p:txBody>
            <a:bodyPr wrap="none" lIns="0" tIns="0" rIns="0" bIns="0" rtlCol="0">
              <a:spAutoFit/>
            </a:bodyPr>
            <a:lstStyle/>
            <a:p>
              <a:r>
                <a:rPr lang="en-AU" sz="1600" b="1" dirty="0" smtClean="0">
                  <a:solidFill>
                    <a:srgbClr val="C00000"/>
                  </a:solidFill>
                </a:rPr>
                <a:t>61</a:t>
              </a:r>
            </a:p>
          </p:txBody>
        </p:sp>
        <p:sp>
          <p:nvSpPr>
            <p:cNvPr id="958" name="Isosceles Triangle 957"/>
            <p:cNvSpPr/>
            <p:nvPr/>
          </p:nvSpPr>
          <p:spPr>
            <a:xfrm flipV="1">
              <a:off x="5661703" y="1848298"/>
              <a:ext cx="165370" cy="20428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70" name="Rectangle 746"/>
            <p:cNvSpPr>
              <a:spLocks noChangeArrowheads="1"/>
            </p:cNvSpPr>
            <p:nvPr/>
          </p:nvSpPr>
          <p:spPr bwMode="auto">
            <a:xfrm>
              <a:off x="838201" y="1706564"/>
              <a:ext cx="65088" cy="33782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1772" name="Rectangle 748"/>
            <p:cNvSpPr>
              <a:spLocks noChangeArrowheads="1"/>
            </p:cNvSpPr>
            <p:nvPr/>
          </p:nvSpPr>
          <p:spPr bwMode="auto">
            <a:xfrm>
              <a:off x="947739" y="3176589"/>
              <a:ext cx="55563" cy="19081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1774" name="Rectangle 750"/>
            <p:cNvSpPr>
              <a:spLocks noChangeArrowheads="1"/>
            </p:cNvSpPr>
            <p:nvPr/>
          </p:nvSpPr>
          <p:spPr bwMode="auto">
            <a:xfrm>
              <a:off x="1057276" y="3702051"/>
              <a:ext cx="55563" cy="13827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1776" name="Rectangle 752"/>
            <p:cNvSpPr>
              <a:spLocks noChangeArrowheads="1"/>
            </p:cNvSpPr>
            <p:nvPr/>
          </p:nvSpPr>
          <p:spPr bwMode="auto">
            <a:xfrm>
              <a:off x="1155701" y="4184651"/>
              <a:ext cx="55563" cy="9001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78" name="Rectangle 754"/>
            <p:cNvSpPr>
              <a:spLocks noChangeArrowheads="1"/>
            </p:cNvSpPr>
            <p:nvPr/>
          </p:nvSpPr>
          <p:spPr bwMode="auto">
            <a:xfrm>
              <a:off x="1265239" y="4217989"/>
              <a:ext cx="55563" cy="8667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80" name="Rectangle 756"/>
            <p:cNvSpPr>
              <a:spLocks noChangeArrowheads="1"/>
            </p:cNvSpPr>
            <p:nvPr/>
          </p:nvSpPr>
          <p:spPr bwMode="auto">
            <a:xfrm>
              <a:off x="1376364" y="4294189"/>
              <a:ext cx="53975" cy="7905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82" name="Rectangle 758"/>
            <p:cNvSpPr>
              <a:spLocks noChangeArrowheads="1"/>
            </p:cNvSpPr>
            <p:nvPr/>
          </p:nvSpPr>
          <p:spPr bwMode="auto">
            <a:xfrm>
              <a:off x="1474789" y="4251326"/>
              <a:ext cx="53975" cy="8334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84" name="Rectangle 760"/>
            <p:cNvSpPr>
              <a:spLocks noChangeArrowheads="1"/>
            </p:cNvSpPr>
            <p:nvPr/>
          </p:nvSpPr>
          <p:spPr bwMode="auto">
            <a:xfrm>
              <a:off x="1584326" y="4184651"/>
              <a:ext cx="53975" cy="9001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86" name="Rectangle 762"/>
            <p:cNvSpPr>
              <a:spLocks noChangeArrowheads="1"/>
            </p:cNvSpPr>
            <p:nvPr/>
          </p:nvSpPr>
          <p:spPr bwMode="auto">
            <a:xfrm>
              <a:off x="1693864" y="4021139"/>
              <a:ext cx="53975" cy="10636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88" name="Rectangle 764"/>
            <p:cNvSpPr>
              <a:spLocks noChangeArrowheads="1"/>
            </p:cNvSpPr>
            <p:nvPr/>
          </p:nvSpPr>
          <p:spPr bwMode="auto">
            <a:xfrm>
              <a:off x="1792289" y="3943351"/>
              <a:ext cx="55563" cy="11414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90" name="Rectangle 766"/>
            <p:cNvSpPr>
              <a:spLocks noChangeArrowheads="1"/>
            </p:cNvSpPr>
            <p:nvPr/>
          </p:nvSpPr>
          <p:spPr bwMode="auto">
            <a:xfrm>
              <a:off x="1901826" y="3844926"/>
              <a:ext cx="55563" cy="12398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92" name="Rectangle 768"/>
            <p:cNvSpPr>
              <a:spLocks noChangeArrowheads="1"/>
            </p:cNvSpPr>
            <p:nvPr/>
          </p:nvSpPr>
          <p:spPr bwMode="auto">
            <a:xfrm>
              <a:off x="2011364" y="3746501"/>
              <a:ext cx="55563" cy="13382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94" name="Rectangle 770"/>
            <p:cNvSpPr>
              <a:spLocks noChangeArrowheads="1"/>
            </p:cNvSpPr>
            <p:nvPr/>
          </p:nvSpPr>
          <p:spPr bwMode="auto">
            <a:xfrm>
              <a:off x="2109789" y="3668714"/>
              <a:ext cx="55563" cy="14160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96" name="Rectangle 772"/>
            <p:cNvSpPr>
              <a:spLocks noChangeArrowheads="1"/>
            </p:cNvSpPr>
            <p:nvPr/>
          </p:nvSpPr>
          <p:spPr bwMode="auto">
            <a:xfrm>
              <a:off x="2219326" y="3603626"/>
              <a:ext cx="55563" cy="14811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798" name="Rectangle 774"/>
            <p:cNvSpPr>
              <a:spLocks noChangeArrowheads="1"/>
            </p:cNvSpPr>
            <p:nvPr/>
          </p:nvSpPr>
          <p:spPr bwMode="auto">
            <a:xfrm>
              <a:off x="2330451" y="3548064"/>
              <a:ext cx="53975" cy="15367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00" name="Rectangle 776"/>
            <p:cNvSpPr>
              <a:spLocks noChangeArrowheads="1"/>
            </p:cNvSpPr>
            <p:nvPr/>
          </p:nvSpPr>
          <p:spPr bwMode="auto">
            <a:xfrm>
              <a:off x="2428876" y="3449639"/>
              <a:ext cx="53975" cy="16351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02" name="Rectangle 778"/>
            <p:cNvSpPr>
              <a:spLocks noChangeArrowheads="1"/>
            </p:cNvSpPr>
            <p:nvPr/>
          </p:nvSpPr>
          <p:spPr bwMode="auto">
            <a:xfrm>
              <a:off x="2538414" y="3395664"/>
              <a:ext cx="53975" cy="16891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04" name="Rectangle 780"/>
            <p:cNvSpPr>
              <a:spLocks noChangeArrowheads="1"/>
            </p:cNvSpPr>
            <p:nvPr/>
          </p:nvSpPr>
          <p:spPr bwMode="auto">
            <a:xfrm>
              <a:off x="2647951" y="3340101"/>
              <a:ext cx="53975" cy="17446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06" name="Rectangle 782"/>
            <p:cNvSpPr>
              <a:spLocks noChangeArrowheads="1"/>
            </p:cNvSpPr>
            <p:nvPr/>
          </p:nvSpPr>
          <p:spPr bwMode="auto">
            <a:xfrm>
              <a:off x="2746376" y="3297239"/>
              <a:ext cx="55563" cy="17875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08" name="Rectangle 784"/>
            <p:cNvSpPr>
              <a:spLocks noChangeArrowheads="1"/>
            </p:cNvSpPr>
            <p:nvPr/>
          </p:nvSpPr>
          <p:spPr bwMode="auto">
            <a:xfrm>
              <a:off x="2855914" y="3252789"/>
              <a:ext cx="55563" cy="18319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10" name="Rectangle 786"/>
            <p:cNvSpPr>
              <a:spLocks noChangeArrowheads="1"/>
            </p:cNvSpPr>
            <p:nvPr/>
          </p:nvSpPr>
          <p:spPr bwMode="auto">
            <a:xfrm>
              <a:off x="2965451" y="3241676"/>
              <a:ext cx="55563" cy="18430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12" name="Rectangle 788"/>
            <p:cNvSpPr>
              <a:spLocks noChangeArrowheads="1"/>
            </p:cNvSpPr>
            <p:nvPr/>
          </p:nvSpPr>
          <p:spPr bwMode="auto">
            <a:xfrm>
              <a:off x="3063876" y="3219451"/>
              <a:ext cx="55563" cy="18653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14" name="Rectangle 790"/>
            <p:cNvSpPr>
              <a:spLocks noChangeArrowheads="1"/>
            </p:cNvSpPr>
            <p:nvPr/>
          </p:nvSpPr>
          <p:spPr bwMode="auto">
            <a:xfrm>
              <a:off x="3173414" y="3252789"/>
              <a:ext cx="55563" cy="18319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16" name="Rectangle 792"/>
            <p:cNvSpPr>
              <a:spLocks noChangeArrowheads="1"/>
            </p:cNvSpPr>
            <p:nvPr/>
          </p:nvSpPr>
          <p:spPr bwMode="auto">
            <a:xfrm>
              <a:off x="3284539" y="3263901"/>
              <a:ext cx="53975" cy="18208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18" name="Rectangle 794"/>
            <p:cNvSpPr>
              <a:spLocks noChangeArrowheads="1"/>
            </p:cNvSpPr>
            <p:nvPr/>
          </p:nvSpPr>
          <p:spPr bwMode="auto">
            <a:xfrm>
              <a:off x="3382964" y="3275014"/>
              <a:ext cx="53975" cy="18097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20" name="Rectangle 796"/>
            <p:cNvSpPr>
              <a:spLocks noChangeArrowheads="1"/>
            </p:cNvSpPr>
            <p:nvPr/>
          </p:nvSpPr>
          <p:spPr bwMode="auto">
            <a:xfrm>
              <a:off x="3492501" y="3306764"/>
              <a:ext cx="53975" cy="17780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22" name="Rectangle 798"/>
            <p:cNvSpPr>
              <a:spLocks noChangeArrowheads="1"/>
            </p:cNvSpPr>
            <p:nvPr/>
          </p:nvSpPr>
          <p:spPr bwMode="auto">
            <a:xfrm>
              <a:off x="3602039" y="3373439"/>
              <a:ext cx="53975" cy="1711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24" name="Rectangle 800"/>
            <p:cNvSpPr>
              <a:spLocks noChangeArrowheads="1"/>
            </p:cNvSpPr>
            <p:nvPr/>
          </p:nvSpPr>
          <p:spPr bwMode="auto">
            <a:xfrm>
              <a:off x="3700464" y="3427414"/>
              <a:ext cx="55563" cy="16573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26" name="Rectangle 802"/>
            <p:cNvSpPr>
              <a:spLocks noChangeArrowheads="1"/>
            </p:cNvSpPr>
            <p:nvPr/>
          </p:nvSpPr>
          <p:spPr bwMode="auto">
            <a:xfrm>
              <a:off x="3810001" y="3460751"/>
              <a:ext cx="55563" cy="16240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28" name="Rectangle 804"/>
            <p:cNvSpPr>
              <a:spLocks noChangeArrowheads="1"/>
            </p:cNvSpPr>
            <p:nvPr/>
          </p:nvSpPr>
          <p:spPr bwMode="auto">
            <a:xfrm>
              <a:off x="3919539" y="3516314"/>
              <a:ext cx="55563" cy="15684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30" name="Rectangle 806"/>
            <p:cNvSpPr>
              <a:spLocks noChangeArrowheads="1"/>
            </p:cNvSpPr>
            <p:nvPr/>
          </p:nvSpPr>
          <p:spPr bwMode="auto">
            <a:xfrm>
              <a:off x="4017964" y="3538539"/>
              <a:ext cx="55563" cy="15462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32" name="Rectangle 808"/>
            <p:cNvSpPr>
              <a:spLocks noChangeArrowheads="1"/>
            </p:cNvSpPr>
            <p:nvPr/>
          </p:nvSpPr>
          <p:spPr bwMode="auto">
            <a:xfrm>
              <a:off x="4129089" y="3559176"/>
              <a:ext cx="53975" cy="15255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34" name="Rectangle 810"/>
            <p:cNvSpPr>
              <a:spLocks noChangeArrowheads="1"/>
            </p:cNvSpPr>
            <p:nvPr/>
          </p:nvSpPr>
          <p:spPr bwMode="auto">
            <a:xfrm>
              <a:off x="4238626" y="3559176"/>
              <a:ext cx="53975" cy="15255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36" name="Rectangle 812"/>
            <p:cNvSpPr>
              <a:spLocks noChangeArrowheads="1"/>
            </p:cNvSpPr>
            <p:nvPr/>
          </p:nvSpPr>
          <p:spPr bwMode="auto">
            <a:xfrm>
              <a:off x="4337051" y="3581401"/>
              <a:ext cx="53975" cy="15033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38" name="Rectangle 814"/>
            <p:cNvSpPr>
              <a:spLocks noChangeArrowheads="1"/>
            </p:cNvSpPr>
            <p:nvPr/>
          </p:nvSpPr>
          <p:spPr bwMode="auto">
            <a:xfrm>
              <a:off x="4446589" y="3559176"/>
              <a:ext cx="53975" cy="15255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40" name="Rectangle 816"/>
            <p:cNvSpPr>
              <a:spLocks noChangeArrowheads="1"/>
            </p:cNvSpPr>
            <p:nvPr/>
          </p:nvSpPr>
          <p:spPr bwMode="auto">
            <a:xfrm>
              <a:off x="4556126" y="3494089"/>
              <a:ext cx="53975" cy="15906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42" name="Rectangle 818"/>
            <p:cNvSpPr>
              <a:spLocks noChangeArrowheads="1"/>
            </p:cNvSpPr>
            <p:nvPr/>
          </p:nvSpPr>
          <p:spPr bwMode="auto">
            <a:xfrm>
              <a:off x="4654551" y="3494089"/>
              <a:ext cx="55563" cy="15906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44" name="Rectangle 820"/>
            <p:cNvSpPr>
              <a:spLocks noChangeArrowheads="1"/>
            </p:cNvSpPr>
            <p:nvPr/>
          </p:nvSpPr>
          <p:spPr bwMode="auto">
            <a:xfrm>
              <a:off x="4764089" y="3427414"/>
              <a:ext cx="55563" cy="16573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46" name="Rectangle 822"/>
            <p:cNvSpPr>
              <a:spLocks noChangeArrowheads="1"/>
            </p:cNvSpPr>
            <p:nvPr/>
          </p:nvSpPr>
          <p:spPr bwMode="auto">
            <a:xfrm>
              <a:off x="4862514" y="3373439"/>
              <a:ext cx="66675" cy="1711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48" name="Rectangle 824"/>
            <p:cNvSpPr>
              <a:spLocks noChangeArrowheads="1"/>
            </p:cNvSpPr>
            <p:nvPr/>
          </p:nvSpPr>
          <p:spPr bwMode="auto">
            <a:xfrm>
              <a:off x="4972051" y="3340101"/>
              <a:ext cx="55563" cy="17446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50" name="Rectangle 826"/>
            <p:cNvSpPr>
              <a:spLocks noChangeArrowheads="1"/>
            </p:cNvSpPr>
            <p:nvPr/>
          </p:nvSpPr>
          <p:spPr bwMode="auto">
            <a:xfrm>
              <a:off x="5083176" y="3165476"/>
              <a:ext cx="53975" cy="19192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52" name="Rectangle 828"/>
            <p:cNvSpPr>
              <a:spLocks noChangeArrowheads="1"/>
            </p:cNvSpPr>
            <p:nvPr/>
          </p:nvSpPr>
          <p:spPr bwMode="auto">
            <a:xfrm>
              <a:off x="5181601" y="3065464"/>
              <a:ext cx="65088" cy="20193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54" name="Rectangle 830"/>
            <p:cNvSpPr>
              <a:spLocks noChangeArrowheads="1"/>
            </p:cNvSpPr>
            <p:nvPr/>
          </p:nvSpPr>
          <p:spPr bwMode="auto">
            <a:xfrm>
              <a:off x="5291139" y="2967039"/>
              <a:ext cx="53975" cy="21177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56" name="Rectangle 832"/>
            <p:cNvSpPr>
              <a:spLocks noChangeArrowheads="1"/>
            </p:cNvSpPr>
            <p:nvPr/>
          </p:nvSpPr>
          <p:spPr bwMode="auto">
            <a:xfrm>
              <a:off x="5400676" y="2747964"/>
              <a:ext cx="53975" cy="23368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58" name="Rectangle 834"/>
            <p:cNvSpPr>
              <a:spLocks noChangeArrowheads="1"/>
            </p:cNvSpPr>
            <p:nvPr/>
          </p:nvSpPr>
          <p:spPr bwMode="auto">
            <a:xfrm>
              <a:off x="5499101" y="2573339"/>
              <a:ext cx="65088" cy="25114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60" name="Rectangle 836"/>
            <p:cNvSpPr>
              <a:spLocks noChangeArrowheads="1"/>
            </p:cNvSpPr>
            <p:nvPr/>
          </p:nvSpPr>
          <p:spPr bwMode="auto">
            <a:xfrm>
              <a:off x="5608639" y="2276476"/>
              <a:ext cx="55563" cy="28082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62" name="Rectangle 838"/>
            <p:cNvSpPr>
              <a:spLocks noChangeArrowheads="1"/>
            </p:cNvSpPr>
            <p:nvPr/>
          </p:nvSpPr>
          <p:spPr bwMode="auto">
            <a:xfrm>
              <a:off x="5718176" y="2079626"/>
              <a:ext cx="55563" cy="30051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64" name="Rectangle 840"/>
            <p:cNvSpPr>
              <a:spLocks noChangeArrowheads="1"/>
            </p:cNvSpPr>
            <p:nvPr/>
          </p:nvSpPr>
          <p:spPr bwMode="auto">
            <a:xfrm>
              <a:off x="5816601" y="2189164"/>
              <a:ext cx="66675" cy="28956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66" name="Rectangle 842"/>
            <p:cNvSpPr>
              <a:spLocks noChangeArrowheads="1"/>
            </p:cNvSpPr>
            <p:nvPr/>
          </p:nvSpPr>
          <p:spPr bwMode="auto">
            <a:xfrm>
              <a:off x="5926139" y="2332039"/>
              <a:ext cx="55563" cy="27527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68" name="Rectangle 844"/>
            <p:cNvSpPr>
              <a:spLocks noChangeArrowheads="1"/>
            </p:cNvSpPr>
            <p:nvPr/>
          </p:nvSpPr>
          <p:spPr bwMode="auto">
            <a:xfrm>
              <a:off x="6037264" y="2582864"/>
              <a:ext cx="53975" cy="25019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70" name="Rectangle 846"/>
            <p:cNvSpPr>
              <a:spLocks noChangeArrowheads="1"/>
            </p:cNvSpPr>
            <p:nvPr/>
          </p:nvSpPr>
          <p:spPr bwMode="auto">
            <a:xfrm>
              <a:off x="6135689" y="3033714"/>
              <a:ext cx="53975" cy="20510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72" name="Rectangle 848"/>
            <p:cNvSpPr>
              <a:spLocks noChangeArrowheads="1"/>
            </p:cNvSpPr>
            <p:nvPr/>
          </p:nvSpPr>
          <p:spPr bwMode="auto">
            <a:xfrm>
              <a:off x="6245226" y="3328989"/>
              <a:ext cx="53975" cy="17557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74" name="Rectangle 850"/>
            <p:cNvSpPr>
              <a:spLocks noChangeArrowheads="1"/>
            </p:cNvSpPr>
            <p:nvPr/>
          </p:nvSpPr>
          <p:spPr bwMode="auto">
            <a:xfrm>
              <a:off x="6354764" y="3406776"/>
              <a:ext cx="53975" cy="16779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76" name="Rectangle 852"/>
            <p:cNvSpPr>
              <a:spLocks noChangeArrowheads="1"/>
            </p:cNvSpPr>
            <p:nvPr/>
          </p:nvSpPr>
          <p:spPr bwMode="auto">
            <a:xfrm>
              <a:off x="6453189" y="3494089"/>
              <a:ext cx="55563" cy="15906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78" name="Rectangle 854"/>
            <p:cNvSpPr>
              <a:spLocks noChangeArrowheads="1"/>
            </p:cNvSpPr>
            <p:nvPr/>
          </p:nvSpPr>
          <p:spPr bwMode="auto">
            <a:xfrm>
              <a:off x="6562726" y="3527426"/>
              <a:ext cx="55563" cy="15573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80" name="Rectangle 856"/>
            <p:cNvSpPr>
              <a:spLocks noChangeArrowheads="1"/>
            </p:cNvSpPr>
            <p:nvPr/>
          </p:nvSpPr>
          <p:spPr bwMode="auto">
            <a:xfrm>
              <a:off x="6672264" y="3603626"/>
              <a:ext cx="55563" cy="14811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82" name="Rectangle 858"/>
            <p:cNvSpPr>
              <a:spLocks noChangeArrowheads="1"/>
            </p:cNvSpPr>
            <p:nvPr/>
          </p:nvSpPr>
          <p:spPr bwMode="auto">
            <a:xfrm>
              <a:off x="6770689" y="3690939"/>
              <a:ext cx="55563" cy="13938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84" name="Rectangle 860"/>
            <p:cNvSpPr>
              <a:spLocks noChangeArrowheads="1"/>
            </p:cNvSpPr>
            <p:nvPr/>
          </p:nvSpPr>
          <p:spPr bwMode="auto">
            <a:xfrm>
              <a:off x="6880226" y="3713164"/>
              <a:ext cx="55563" cy="13716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86" name="Rectangle 862"/>
            <p:cNvSpPr>
              <a:spLocks noChangeArrowheads="1"/>
            </p:cNvSpPr>
            <p:nvPr/>
          </p:nvSpPr>
          <p:spPr bwMode="auto">
            <a:xfrm>
              <a:off x="6991351" y="3779839"/>
              <a:ext cx="53975" cy="13049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88" name="Rectangle 864"/>
            <p:cNvSpPr>
              <a:spLocks noChangeArrowheads="1"/>
            </p:cNvSpPr>
            <p:nvPr/>
          </p:nvSpPr>
          <p:spPr bwMode="auto">
            <a:xfrm>
              <a:off x="7089776" y="3822701"/>
              <a:ext cx="53975" cy="12620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90" name="Rectangle 866"/>
            <p:cNvSpPr>
              <a:spLocks noChangeArrowheads="1"/>
            </p:cNvSpPr>
            <p:nvPr/>
          </p:nvSpPr>
          <p:spPr bwMode="auto">
            <a:xfrm>
              <a:off x="7199314" y="3900489"/>
              <a:ext cx="53975" cy="11842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92" name="Rectangle 868"/>
            <p:cNvSpPr>
              <a:spLocks noChangeArrowheads="1"/>
            </p:cNvSpPr>
            <p:nvPr/>
          </p:nvSpPr>
          <p:spPr bwMode="auto">
            <a:xfrm>
              <a:off x="7308851" y="3954464"/>
              <a:ext cx="53975" cy="11303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94" name="Rectangle 870"/>
            <p:cNvSpPr>
              <a:spLocks noChangeArrowheads="1"/>
            </p:cNvSpPr>
            <p:nvPr/>
          </p:nvSpPr>
          <p:spPr bwMode="auto">
            <a:xfrm>
              <a:off x="7407276" y="3998914"/>
              <a:ext cx="55563" cy="10858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96" name="Rectangle 872"/>
            <p:cNvSpPr>
              <a:spLocks noChangeArrowheads="1"/>
            </p:cNvSpPr>
            <p:nvPr/>
          </p:nvSpPr>
          <p:spPr bwMode="auto">
            <a:xfrm>
              <a:off x="7516814" y="3998914"/>
              <a:ext cx="55563" cy="10858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898" name="Rectangle 874"/>
            <p:cNvSpPr>
              <a:spLocks noChangeArrowheads="1"/>
            </p:cNvSpPr>
            <p:nvPr/>
          </p:nvSpPr>
          <p:spPr bwMode="auto">
            <a:xfrm>
              <a:off x="7626351" y="3998914"/>
              <a:ext cx="55563" cy="10858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00" name="Rectangle 876"/>
            <p:cNvSpPr>
              <a:spLocks noChangeArrowheads="1"/>
            </p:cNvSpPr>
            <p:nvPr/>
          </p:nvSpPr>
          <p:spPr bwMode="auto">
            <a:xfrm>
              <a:off x="7724776" y="3987801"/>
              <a:ext cx="55563" cy="10969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02" name="Rectangle 878"/>
            <p:cNvSpPr>
              <a:spLocks noChangeArrowheads="1"/>
            </p:cNvSpPr>
            <p:nvPr/>
          </p:nvSpPr>
          <p:spPr bwMode="auto">
            <a:xfrm>
              <a:off x="7834314" y="3943351"/>
              <a:ext cx="55563" cy="114141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04" name="Rectangle 880"/>
            <p:cNvSpPr>
              <a:spLocks noChangeArrowheads="1"/>
            </p:cNvSpPr>
            <p:nvPr/>
          </p:nvSpPr>
          <p:spPr bwMode="auto">
            <a:xfrm>
              <a:off x="7945439" y="3921126"/>
              <a:ext cx="53975" cy="11636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06" name="Rectangle 882"/>
            <p:cNvSpPr>
              <a:spLocks noChangeArrowheads="1"/>
            </p:cNvSpPr>
            <p:nvPr/>
          </p:nvSpPr>
          <p:spPr bwMode="auto">
            <a:xfrm>
              <a:off x="8043864" y="3910014"/>
              <a:ext cx="53975" cy="11747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08" name="Rectangle 884"/>
            <p:cNvSpPr>
              <a:spLocks noChangeArrowheads="1"/>
            </p:cNvSpPr>
            <p:nvPr/>
          </p:nvSpPr>
          <p:spPr bwMode="auto">
            <a:xfrm>
              <a:off x="8153401" y="3889376"/>
              <a:ext cx="53975" cy="11953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910" name="Rectangle 886"/>
            <p:cNvSpPr>
              <a:spLocks noChangeArrowheads="1"/>
            </p:cNvSpPr>
            <p:nvPr/>
          </p:nvSpPr>
          <p:spPr bwMode="auto">
            <a:xfrm>
              <a:off x="8262939" y="3757614"/>
              <a:ext cx="53975" cy="13271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912" name="Rectangle 888"/>
          <p:cNvSpPr>
            <a:spLocks noChangeArrowheads="1"/>
          </p:cNvSpPr>
          <p:nvPr/>
        </p:nvSpPr>
        <p:spPr bwMode="auto">
          <a:xfrm>
            <a:off x="8334376" y="1300164"/>
            <a:ext cx="11113" cy="3784600"/>
          </a:xfrm>
          <a:prstGeom prst="rect">
            <a:avLst/>
          </a:prstGeom>
          <a:solidFill>
            <a:srgbClr val="868686"/>
          </a:solidFill>
          <a:ln w="11113"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913" name="Freeform 889"/>
          <p:cNvSpPr>
            <a:spLocks noEditPoints="1"/>
          </p:cNvSpPr>
          <p:nvPr/>
        </p:nvSpPr>
        <p:spPr bwMode="auto">
          <a:xfrm>
            <a:off x="8339139" y="1295401"/>
            <a:ext cx="33338" cy="3794125"/>
          </a:xfrm>
          <a:custGeom>
            <a:avLst/>
            <a:gdLst/>
            <a:ahLst/>
            <a:cxnLst>
              <a:cxn ang="0">
                <a:pos x="0" y="2383"/>
              </a:cxn>
              <a:cxn ang="0">
                <a:pos x="21" y="2383"/>
              </a:cxn>
              <a:cxn ang="0">
                <a:pos x="21" y="2390"/>
              </a:cxn>
              <a:cxn ang="0">
                <a:pos x="0" y="2390"/>
              </a:cxn>
              <a:cxn ang="0">
                <a:pos x="0" y="2383"/>
              </a:cxn>
              <a:cxn ang="0">
                <a:pos x="0" y="2045"/>
              </a:cxn>
              <a:cxn ang="0">
                <a:pos x="21" y="2045"/>
              </a:cxn>
              <a:cxn ang="0">
                <a:pos x="21" y="2052"/>
              </a:cxn>
              <a:cxn ang="0">
                <a:pos x="0" y="2052"/>
              </a:cxn>
              <a:cxn ang="0">
                <a:pos x="0" y="2045"/>
              </a:cxn>
              <a:cxn ang="0">
                <a:pos x="0" y="1699"/>
              </a:cxn>
              <a:cxn ang="0">
                <a:pos x="21" y="1699"/>
              </a:cxn>
              <a:cxn ang="0">
                <a:pos x="21" y="1706"/>
              </a:cxn>
              <a:cxn ang="0">
                <a:pos x="0" y="1706"/>
              </a:cxn>
              <a:cxn ang="0">
                <a:pos x="0" y="1699"/>
              </a:cxn>
              <a:cxn ang="0">
                <a:pos x="0" y="1361"/>
              </a:cxn>
              <a:cxn ang="0">
                <a:pos x="21" y="1361"/>
              </a:cxn>
              <a:cxn ang="0">
                <a:pos x="21" y="1368"/>
              </a:cxn>
              <a:cxn ang="0">
                <a:pos x="0" y="1368"/>
              </a:cxn>
              <a:cxn ang="0">
                <a:pos x="0" y="1361"/>
              </a:cxn>
              <a:cxn ang="0">
                <a:pos x="0" y="1022"/>
              </a:cxn>
              <a:cxn ang="0">
                <a:pos x="21" y="1022"/>
              </a:cxn>
              <a:cxn ang="0">
                <a:pos x="21" y="1029"/>
              </a:cxn>
              <a:cxn ang="0">
                <a:pos x="0" y="1029"/>
              </a:cxn>
              <a:cxn ang="0">
                <a:pos x="0" y="1022"/>
              </a:cxn>
              <a:cxn ang="0">
                <a:pos x="0" y="677"/>
              </a:cxn>
              <a:cxn ang="0">
                <a:pos x="21" y="677"/>
              </a:cxn>
              <a:cxn ang="0">
                <a:pos x="21" y="684"/>
              </a:cxn>
              <a:cxn ang="0">
                <a:pos x="0" y="684"/>
              </a:cxn>
              <a:cxn ang="0">
                <a:pos x="0" y="677"/>
              </a:cxn>
              <a:cxn ang="0">
                <a:pos x="0" y="338"/>
              </a:cxn>
              <a:cxn ang="0">
                <a:pos x="21" y="338"/>
              </a:cxn>
              <a:cxn ang="0">
                <a:pos x="21" y="345"/>
              </a:cxn>
              <a:cxn ang="0">
                <a:pos x="0" y="345"/>
              </a:cxn>
              <a:cxn ang="0">
                <a:pos x="0" y="338"/>
              </a:cxn>
              <a:cxn ang="0">
                <a:pos x="0" y="0"/>
              </a:cxn>
              <a:cxn ang="0">
                <a:pos x="21" y="0"/>
              </a:cxn>
              <a:cxn ang="0">
                <a:pos x="21" y="7"/>
              </a:cxn>
              <a:cxn ang="0">
                <a:pos x="0" y="7"/>
              </a:cxn>
              <a:cxn ang="0">
                <a:pos x="0" y="0"/>
              </a:cxn>
            </a:cxnLst>
            <a:rect l="0" t="0" r="r" b="b"/>
            <a:pathLst>
              <a:path w="21" h="2390">
                <a:moveTo>
                  <a:pt x="0" y="2383"/>
                </a:moveTo>
                <a:lnTo>
                  <a:pt x="21" y="2383"/>
                </a:lnTo>
                <a:lnTo>
                  <a:pt x="21" y="2390"/>
                </a:lnTo>
                <a:lnTo>
                  <a:pt x="0" y="2390"/>
                </a:lnTo>
                <a:lnTo>
                  <a:pt x="0" y="2383"/>
                </a:lnTo>
                <a:close/>
                <a:moveTo>
                  <a:pt x="0" y="2045"/>
                </a:moveTo>
                <a:lnTo>
                  <a:pt x="21" y="2045"/>
                </a:lnTo>
                <a:lnTo>
                  <a:pt x="21" y="2052"/>
                </a:lnTo>
                <a:lnTo>
                  <a:pt x="0" y="2052"/>
                </a:lnTo>
                <a:lnTo>
                  <a:pt x="0" y="2045"/>
                </a:lnTo>
                <a:close/>
                <a:moveTo>
                  <a:pt x="0" y="1699"/>
                </a:moveTo>
                <a:lnTo>
                  <a:pt x="21" y="1699"/>
                </a:lnTo>
                <a:lnTo>
                  <a:pt x="21" y="1706"/>
                </a:lnTo>
                <a:lnTo>
                  <a:pt x="0" y="1706"/>
                </a:lnTo>
                <a:lnTo>
                  <a:pt x="0" y="1699"/>
                </a:lnTo>
                <a:close/>
                <a:moveTo>
                  <a:pt x="0" y="1361"/>
                </a:moveTo>
                <a:lnTo>
                  <a:pt x="21" y="1361"/>
                </a:lnTo>
                <a:lnTo>
                  <a:pt x="21" y="1368"/>
                </a:lnTo>
                <a:lnTo>
                  <a:pt x="0" y="1368"/>
                </a:lnTo>
                <a:lnTo>
                  <a:pt x="0" y="1361"/>
                </a:lnTo>
                <a:close/>
                <a:moveTo>
                  <a:pt x="0" y="1022"/>
                </a:moveTo>
                <a:lnTo>
                  <a:pt x="21" y="1022"/>
                </a:lnTo>
                <a:lnTo>
                  <a:pt x="21" y="1029"/>
                </a:lnTo>
                <a:lnTo>
                  <a:pt x="0" y="1029"/>
                </a:lnTo>
                <a:lnTo>
                  <a:pt x="0" y="1022"/>
                </a:lnTo>
                <a:close/>
                <a:moveTo>
                  <a:pt x="0" y="677"/>
                </a:moveTo>
                <a:lnTo>
                  <a:pt x="21" y="677"/>
                </a:lnTo>
                <a:lnTo>
                  <a:pt x="21" y="684"/>
                </a:lnTo>
                <a:lnTo>
                  <a:pt x="0" y="684"/>
                </a:lnTo>
                <a:lnTo>
                  <a:pt x="0" y="677"/>
                </a:lnTo>
                <a:close/>
                <a:moveTo>
                  <a:pt x="0" y="338"/>
                </a:moveTo>
                <a:lnTo>
                  <a:pt x="21" y="338"/>
                </a:lnTo>
                <a:lnTo>
                  <a:pt x="21" y="345"/>
                </a:lnTo>
                <a:lnTo>
                  <a:pt x="0" y="345"/>
                </a:lnTo>
                <a:lnTo>
                  <a:pt x="0" y="338"/>
                </a:lnTo>
                <a:close/>
                <a:moveTo>
                  <a:pt x="0" y="0"/>
                </a:moveTo>
                <a:lnTo>
                  <a:pt x="21" y="0"/>
                </a:lnTo>
                <a:lnTo>
                  <a:pt x="21" y="7"/>
                </a:lnTo>
                <a:lnTo>
                  <a:pt x="0" y="7"/>
                </a:lnTo>
                <a:lnTo>
                  <a:pt x="0" y="0"/>
                </a:lnTo>
                <a:close/>
              </a:path>
            </a:pathLst>
          </a:custGeom>
          <a:solidFill>
            <a:srgbClr val="868686"/>
          </a:solidFill>
          <a:ln w="11113"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914" name="Rectangle 890"/>
          <p:cNvSpPr>
            <a:spLocks noChangeArrowheads="1"/>
          </p:cNvSpPr>
          <p:nvPr/>
        </p:nvSpPr>
        <p:spPr bwMode="auto">
          <a:xfrm>
            <a:off x="811214" y="1300164"/>
            <a:ext cx="11113" cy="3784600"/>
          </a:xfrm>
          <a:prstGeom prst="rect">
            <a:avLst/>
          </a:pr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1915" name="Freeform 891"/>
          <p:cNvSpPr>
            <a:spLocks noEditPoints="1"/>
          </p:cNvSpPr>
          <p:nvPr/>
        </p:nvSpPr>
        <p:spPr bwMode="auto">
          <a:xfrm>
            <a:off x="782639" y="1295401"/>
            <a:ext cx="33338" cy="3794125"/>
          </a:xfrm>
          <a:custGeom>
            <a:avLst/>
            <a:gdLst/>
            <a:ahLst/>
            <a:cxnLst>
              <a:cxn ang="0">
                <a:pos x="0" y="2383"/>
              </a:cxn>
              <a:cxn ang="0">
                <a:pos x="21" y="2383"/>
              </a:cxn>
              <a:cxn ang="0">
                <a:pos x="21" y="2390"/>
              </a:cxn>
              <a:cxn ang="0">
                <a:pos x="0" y="2390"/>
              </a:cxn>
              <a:cxn ang="0">
                <a:pos x="0" y="2383"/>
              </a:cxn>
              <a:cxn ang="0">
                <a:pos x="0" y="1989"/>
              </a:cxn>
              <a:cxn ang="0">
                <a:pos x="21" y="1989"/>
              </a:cxn>
              <a:cxn ang="0">
                <a:pos x="21" y="1996"/>
              </a:cxn>
              <a:cxn ang="0">
                <a:pos x="0" y="1996"/>
              </a:cxn>
              <a:cxn ang="0">
                <a:pos x="0" y="1989"/>
              </a:cxn>
              <a:cxn ang="0">
                <a:pos x="0" y="1589"/>
              </a:cxn>
              <a:cxn ang="0">
                <a:pos x="21" y="1589"/>
              </a:cxn>
              <a:cxn ang="0">
                <a:pos x="21" y="1596"/>
              </a:cxn>
              <a:cxn ang="0">
                <a:pos x="0" y="1596"/>
              </a:cxn>
              <a:cxn ang="0">
                <a:pos x="0" y="1589"/>
              </a:cxn>
              <a:cxn ang="0">
                <a:pos x="0" y="1188"/>
              </a:cxn>
              <a:cxn ang="0">
                <a:pos x="21" y="1188"/>
              </a:cxn>
              <a:cxn ang="0">
                <a:pos x="21" y="1195"/>
              </a:cxn>
              <a:cxn ang="0">
                <a:pos x="0" y="1195"/>
              </a:cxn>
              <a:cxn ang="0">
                <a:pos x="0" y="1188"/>
              </a:cxn>
              <a:cxn ang="0">
                <a:pos x="0" y="794"/>
              </a:cxn>
              <a:cxn ang="0">
                <a:pos x="21" y="794"/>
              </a:cxn>
              <a:cxn ang="0">
                <a:pos x="21" y="801"/>
              </a:cxn>
              <a:cxn ang="0">
                <a:pos x="0" y="801"/>
              </a:cxn>
              <a:cxn ang="0">
                <a:pos x="0" y="794"/>
              </a:cxn>
              <a:cxn ang="0">
                <a:pos x="0" y="394"/>
              </a:cxn>
              <a:cxn ang="0">
                <a:pos x="21" y="394"/>
              </a:cxn>
              <a:cxn ang="0">
                <a:pos x="21" y="400"/>
              </a:cxn>
              <a:cxn ang="0">
                <a:pos x="0" y="400"/>
              </a:cxn>
              <a:cxn ang="0">
                <a:pos x="0" y="394"/>
              </a:cxn>
              <a:cxn ang="0">
                <a:pos x="0" y="0"/>
              </a:cxn>
              <a:cxn ang="0">
                <a:pos x="21" y="0"/>
              </a:cxn>
              <a:cxn ang="0">
                <a:pos x="21" y="7"/>
              </a:cxn>
              <a:cxn ang="0">
                <a:pos x="0" y="7"/>
              </a:cxn>
              <a:cxn ang="0">
                <a:pos x="0" y="0"/>
              </a:cxn>
            </a:cxnLst>
            <a:rect l="0" t="0" r="r" b="b"/>
            <a:pathLst>
              <a:path w="21" h="2390">
                <a:moveTo>
                  <a:pt x="0" y="2383"/>
                </a:moveTo>
                <a:lnTo>
                  <a:pt x="21" y="2383"/>
                </a:lnTo>
                <a:lnTo>
                  <a:pt x="21" y="2390"/>
                </a:lnTo>
                <a:lnTo>
                  <a:pt x="0" y="2390"/>
                </a:lnTo>
                <a:lnTo>
                  <a:pt x="0" y="2383"/>
                </a:lnTo>
                <a:close/>
                <a:moveTo>
                  <a:pt x="0" y="1989"/>
                </a:moveTo>
                <a:lnTo>
                  <a:pt x="21" y="1989"/>
                </a:lnTo>
                <a:lnTo>
                  <a:pt x="21" y="1996"/>
                </a:lnTo>
                <a:lnTo>
                  <a:pt x="0" y="1996"/>
                </a:lnTo>
                <a:lnTo>
                  <a:pt x="0" y="1989"/>
                </a:lnTo>
                <a:close/>
                <a:moveTo>
                  <a:pt x="0" y="1589"/>
                </a:moveTo>
                <a:lnTo>
                  <a:pt x="21" y="1589"/>
                </a:lnTo>
                <a:lnTo>
                  <a:pt x="21" y="1596"/>
                </a:lnTo>
                <a:lnTo>
                  <a:pt x="0" y="1596"/>
                </a:lnTo>
                <a:lnTo>
                  <a:pt x="0" y="1589"/>
                </a:lnTo>
                <a:close/>
                <a:moveTo>
                  <a:pt x="0" y="1188"/>
                </a:moveTo>
                <a:lnTo>
                  <a:pt x="21" y="1188"/>
                </a:lnTo>
                <a:lnTo>
                  <a:pt x="21" y="1195"/>
                </a:lnTo>
                <a:lnTo>
                  <a:pt x="0" y="1195"/>
                </a:lnTo>
                <a:lnTo>
                  <a:pt x="0" y="1188"/>
                </a:lnTo>
                <a:close/>
                <a:moveTo>
                  <a:pt x="0" y="794"/>
                </a:moveTo>
                <a:lnTo>
                  <a:pt x="21" y="794"/>
                </a:lnTo>
                <a:lnTo>
                  <a:pt x="21" y="801"/>
                </a:lnTo>
                <a:lnTo>
                  <a:pt x="0" y="801"/>
                </a:lnTo>
                <a:lnTo>
                  <a:pt x="0" y="794"/>
                </a:lnTo>
                <a:close/>
                <a:moveTo>
                  <a:pt x="0" y="394"/>
                </a:moveTo>
                <a:lnTo>
                  <a:pt x="21" y="394"/>
                </a:lnTo>
                <a:lnTo>
                  <a:pt x="21" y="400"/>
                </a:lnTo>
                <a:lnTo>
                  <a:pt x="0" y="400"/>
                </a:lnTo>
                <a:lnTo>
                  <a:pt x="0" y="394"/>
                </a:lnTo>
                <a:close/>
                <a:moveTo>
                  <a:pt x="0" y="0"/>
                </a:moveTo>
                <a:lnTo>
                  <a:pt x="21" y="0"/>
                </a:lnTo>
                <a:lnTo>
                  <a:pt x="21" y="7"/>
                </a:lnTo>
                <a:lnTo>
                  <a:pt x="0" y="7"/>
                </a:lnTo>
                <a:lnTo>
                  <a:pt x="0" y="0"/>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mj-lt"/>
            </a:endParaRPr>
          </a:p>
        </p:txBody>
      </p:sp>
      <p:sp>
        <p:nvSpPr>
          <p:cNvPr id="1916" name="Rectangle 892"/>
          <p:cNvSpPr>
            <a:spLocks noChangeArrowheads="1"/>
          </p:cNvSpPr>
          <p:nvPr/>
        </p:nvSpPr>
        <p:spPr bwMode="auto">
          <a:xfrm>
            <a:off x="815976" y="5078414"/>
            <a:ext cx="7523163" cy="11113"/>
          </a:xfrm>
          <a:prstGeom prst="rect">
            <a:avLst/>
          </a:pr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917" name="Freeform 893"/>
          <p:cNvSpPr>
            <a:spLocks noEditPoints="1"/>
          </p:cNvSpPr>
          <p:nvPr/>
        </p:nvSpPr>
        <p:spPr bwMode="auto">
          <a:xfrm>
            <a:off x="811214" y="5084764"/>
            <a:ext cx="7534275" cy="31750"/>
          </a:xfrm>
          <a:custGeom>
            <a:avLst/>
            <a:gdLst/>
            <a:ahLst/>
            <a:cxnLst>
              <a:cxn ang="0">
                <a:pos x="76" y="0"/>
              </a:cxn>
              <a:cxn ang="0">
                <a:pos x="138" y="20"/>
              </a:cxn>
              <a:cxn ang="0">
                <a:pos x="200" y="20"/>
              </a:cxn>
              <a:cxn ang="0">
                <a:pos x="269" y="0"/>
              </a:cxn>
              <a:cxn ang="0">
                <a:pos x="338" y="0"/>
              </a:cxn>
              <a:cxn ang="0">
                <a:pos x="476" y="0"/>
              </a:cxn>
              <a:cxn ang="0">
                <a:pos x="539" y="20"/>
              </a:cxn>
              <a:cxn ang="0">
                <a:pos x="601" y="20"/>
              </a:cxn>
              <a:cxn ang="0">
                <a:pos x="670" y="0"/>
              </a:cxn>
              <a:cxn ang="0">
                <a:pos x="739" y="0"/>
              </a:cxn>
              <a:cxn ang="0">
                <a:pos x="877" y="0"/>
              </a:cxn>
              <a:cxn ang="0">
                <a:pos x="939" y="20"/>
              </a:cxn>
              <a:cxn ang="0">
                <a:pos x="1001" y="20"/>
              </a:cxn>
              <a:cxn ang="0">
                <a:pos x="1071" y="0"/>
              </a:cxn>
              <a:cxn ang="0">
                <a:pos x="1140" y="0"/>
              </a:cxn>
              <a:cxn ang="0">
                <a:pos x="1278" y="0"/>
              </a:cxn>
              <a:cxn ang="0">
                <a:pos x="1340" y="20"/>
              </a:cxn>
              <a:cxn ang="0">
                <a:pos x="1402" y="20"/>
              </a:cxn>
              <a:cxn ang="0">
                <a:pos x="1471" y="0"/>
              </a:cxn>
              <a:cxn ang="0">
                <a:pos x="1540" y="0"/>
              </a:cxn>
              <a:cxn ang="0">
                <a:pos x="1678" y="0"/>
              </a:cxn>
              <a:cxn ang="0">
                <a:pos x="1741" y="20"/>
              </a:cxn>
              <a:cxn ang="0">
                <a:pos x="1803" y="20"/>
              </a:cxn>
              <a:cxn ang="0">
                <a:pos x="1872" y="0"/>
              </a:cxn>
              <a:cxn ang="0">
                <a:pos x="1941" y="0"/>
              </a:cxn>
              <a:cxn ang="0">
                <a:pos x="2079" y="0"/>
              </a:cxn>
              <a:cxn ang="0">
                <a:pos x="2141" y="20"/>
              </a:cxn>
              <a:cxn ang="0">
                <a:pos x="2203" y="20"/>
              </a:cxn>
              <a:cxn ang="0">
                <a:pos x="2273" y="0"/>
              </a:cxn>
              <a:cxn ang="0">
                <a:pos x="2342" y="0"/>
              </a:cxn>
              <a:cxn ang="0">
                <a:pos x="2480" y="0"/>
              </a:cxn>
              <a:cxn ang="0">
                <a:pos x="2542" y="20"/>
              </a:cxn>
              <a:cxn ang="0">
                <a:pos x="2604" y="20"/>
              </a:cxn>
              <a:cxn ang="0">
                <a:pos x="2673" y="0"/>
              </a:cxn>
              <a:cxn ang="0">
                <a:pos x="2742" y="0"/>
              </a:cxn>
              <a:cxn ang="0">
                <a:pos x="2881" y="0"/>
              </a:cxn>
              <a:cxn ang="0">
                <a:pos x="2943" y="20"/>
              </a:cxn>
              <a:cxn ang="0">
                <a:pos x="3005" y="20"/>
              </a:cxn>
              <a:cxn ang="0">
                <a:pos x="3067" y="0"/>
              </a:cxn>
              <a:cxn ang="0">
                <a:pos x="3143" y="0"/>
              </a:cxn>
              <a:cxn ang="0">
                <a:pos x="3274" y="0"/>
              </a:cxn>
              <a:cxn ang="0">
                <a:pos x="3343" y="20"/>
              </a:cxn>
              <a:cxn ang="0">
                <a:pos x="3406" y="20"/>
              </a:cxn>
              <a:cxn ang="0">
                <a:pos x="3468" y="0"/>
              </a:cxn>
              <a:cxn ang="0">
                <a:pos x="3544" y="0"/>
              </a:cxn>
              <a:cxn ang="0">
                <a:pos x="3675" y="0"/>
              </a:cxn>
              <a:cxn ang="0">
                <a:pos x="3744" y="20"/>
              </a:cxn>
              <a:cxn ang="0">
                <a:pos x="3806" y="20"/>
              </a:cxn>
              <a:cxn ang="0">
                <a:pos x="3868" y="0"/>
              </a:cxn>
              <a:cxn ang="0">
                <a:pos x="3944" y="0"/>
              </a:cxn>
              <a:cxn ang="0">
                <a:pos x="4076" y="0"/>
              </a:cxn>
              <a:cxn ang="0">
                <a:pos x="4145" y="20"/>
              </a:cxn>
              <a:cxn ang="0">
                <a:pos x="4207" y="20"/>
              </a:cxn>
              <a:cxn ang="0">
                <a:pos x="4269" y="0"/>
              </a:cxn>
              <a:cxn ang="0">
                <a:pos x="4345" y="0"/>
              </a:cxn>
              <a:cxn ang="0">
                <a:pos x="4476" y="0"/>
              </a:cxn>
              <a:cxn ang="0">
                <a:pos x="4545" y="20"/>
              </a:cxn>
              <a:cxn ang="0">
                <a:pos x="4608" y="20"/>
              </a:cxn>
              <a:cxn ang="0">
                <a:pos x="4670" y="0"/>
              </a:cxn>
              <a:cxn ang="0">
                <a:pos x="4746" y="0"/>
              </a:cxn>
            </a:cxnLst>
            <a:rect l="0" t="0" r="r" b="b"/>
            <a:pathLst>
              <a:path w="4746" h="20">
                <a:moveTo>
                  <a:pt x="7" y="0"/>
                </a:moveTo>
                <a:lnTo>
                  <a:pt x="7" y="20"/>
                </a:lnTo>
                <a:lnTo>
                  <a:pt x="0" y="20"/>
                </a:lnTo>
                <a:lnTo>
                  <a:pt x="0" y="0"/>
                </a:lnTo>
                <a:lnTo>
                  <a:pt x="7" y="0"/>
                </a:lnTo>
                <a:close/>
                <a:moveTo>
                  <a:pt x="76" y="0"/>
                </a:moveTo>
                <a:lnTo>
                  <a:pt x="76" y="20"/>
                </a:lnTo>
                <a:lnTo>
                  <a:pt x="69" y="20"/>
                </a:lnTo>
                <a:lnTo>
                  <a:pt x="69" y="0"/>
                </a:lnTo>
                <a:lnTo>
                  <a:pt x="76" y="0"/>
                </a:lnTo>
                <a:close/>
                <a:moveTo>
                  <a:pt x="138" y="0"/>
                </a:moveTo>
                <a:lnTo>
                  <a:pt x="138" y="20"/>
                </a:lnTo>
                <a:lnTo>
                  <a:pt x="131" y="20"/>
                </a:lnTo>
                <a:lnTo>
                  <a:pt x="131" y="0"/>
                </a:lnTo>
                <a:lnTo>
                  <a:pt x="138" y="0"/>
                </a:lnTo>
                <a:close/>
                <a:moveTo>
                  <a:pt x="207" y="0"/>
                </a:moveTo>
                <a:lnTo>
                  <a:pt x="207" y="20"/>
                </a:lnTo>
                <a:lnTo>
                  <a:pt x="200" y="20"/>
                </a:lnTo>
                <a:lnTo>
                  <a:pt x="200" y="0"/>
                </a:lnTo>
                <a:lnTo>
                  <a:pt x="207" y="0"/>
                </a:lnTo>
                <a:close/>
                <a:moveTo>
                  <a:pt x="276" y="0"/>
                </a:moveTo>
                <a:lnTo>
                  <a:pt x="276" y="20"/>
                </a:lnTo>
                <a:lnTo>
                  <a:pt x="269" y="20"/>
                </a:lnTo>
                <a:lnTo>
                  <a:pt x="269" y="0"/>
                </a:lnTo>
                <a:lnTo>
                  <a:pt x="276" y="0"/>
                </a:lnTo>
                <a:close/>
                <a:moveTo>
                  <a:pt x="338" y="0"/>
                </a:moveTo>
                <a:lnTo>
                  <a:pt x="338" y="20"/>
                </a:lnTo>
                <a:lnTo>
                  <a:pt x="331" y="20"/>
                </a:lnTo>
                <a:lnTo>
                  <a:pt x="331" y="0"/>
                </a:lnTo>
                <a:lnTo>
                  <a:pt x="338" y="0"/>
                </a:lnTo>
                <a:close/>
                <a:moveTo>
                  <a:pt x="407" y="0"/>
                </a:moveTo>
                <a:lnTo>
                  <a:pt x="407" y="20"/>
                </a:lnTo>
                <a:lnTo>
                  <a:pt x="400" y="20"/>
                </a:lnTo>
                <a:lnTo>
                  <a:pt x="400" y="0"/>
                </a:lnTo>
                <a:lnTo>
                  <a:pt x="407" y="0"/>
                </a:lnTo>
                <a:close/>
                <a:moveTo>
                  <a:pt x="476" y="0"/>
                </a:moveTo>
                <a:lnTo>
                  <a:pt x="476" y="20"/>
                </a:lnTo>
                <a:lnTo>
                  <a:pt x="470" y="20"/>
                </a:lnTo>
                <a:lnTo>
                  <a:pt x="470" y="0"/>
                </a:lnTo>
                <a:lnTo>
                  <a:pt x="476" y="0"/>
                </a:lnTo>
                <a:close/>
                <a:moveTo>
                  <a:pt x="539" y="0"/>
                </a:moveTo>
                <a:lnTo>
                  <a:pt x="539" y="20"/>
                </a:lnTo>
                <a:lnTo>
                  <a:pt x="532" y="20"/>
                </a:lnTo>
                <a:lnTo>
                  <a:pt x="532" y="0"/>
                </a:lnTo>
                <a:lnTo>
                  <a:pt x="539" y="0"/>
                </a:lnTo>
                <a:close/>
                <a:moveTo>
                  <a:pt x="608" y="0"/>
                </a:moveTo>
                <a:lnTo>
                  <a:pt x="608" y="20"/>
                </a:lnTo>
                <a:lnTo>
                  <a:pt x="601" y="20"/>
                </a:lnTo>
                <a:lnTo>
                  <a:pt x="601" y="0"/>
                </a:lnTo>
                <a:lnTo>
                  <a:pt x="608" y="0"/>
                </a:lnTo>
                <a:close/>
                <a:moveTo>
                  <a:pt x="677" y="0"/>
                </a:moveTo>
                <a:lnTo>
                  <a:pt x="677" y="20"/>
                </a:lnTo>
                <a:lnTo>
                  <a:pt x="670" y="20"/>
                </a:lnTo>
                <a:lnTo>
                  <a:pt x="670" y="0"/>
                </a:lnTo>
                <a:lnTo>
                  <a:pt x="677" y="0"/>
                </a:lnTo>
                <a:close/>
                <a:moveTo>
                  <a:pt x="739" y="0"/>
                </a:moveTo>
                <a:lnTo>
                  <a:pt x="739" y="20"/>
                </a:lnTo>
                <a:lnTo>
                  <a:pt x="732" y="20"/>
                </a:lnTo>
                <a:lnTo>
                  <a:pt x="732" y="0"/>
                </a:lnTo>
                <a:lnTo>
                  <a:pt x="739" y="0"/>
                </a:lnTo>
                <a:close/>
                <a:moveTo>
                  <a:pt x="808" y="0"/>
                </a:moveTo>
                <a:lnTo>
                  <a:pt x="808" y="20"/>
                </a:lnTo>
                <a:lnTo>
                  <a:pt x="801" y="20"/>
                </a:lnTo>
                <a:lnTo>
                  <a:pt x="801" y="0"/>
                </a:lnTo>
                <a:lnTo>
                  <a:pt x="808" y="0"/>
                </a:lnTo>
                <a:close/>
                <a:moveTo>
                  <a:pt x="877" y="0"/>
                </a:moveTo>
                <a:lnTo>
                  <a:pt x="877" y="20"/>
                </a:lnTo>
                <a:lnTo>
                  <a:pt x="870" y="20"/>
                </a:lnTo>
                <a:lnTo>
                  <a:pt x="870" y="0"/>
                </a:lnTo>
                <a:lnTo>
                  <a:pt x="877" y="0"/>
                </a:lnTo>
                <a:close/>
                <a:moveTo>
                  <a:pt x="939" y="0"/>
                </a:moveTo>
                <a:lnTo>
                  <a:pt x="939" y="20"/>
                </a:lnTo>
                <a:lnTo>
                  <a:pt x="932" y="20"/>
                </a:lnTo>
                <a:lnTo>
                  <a:pt x="932" y="0"/>
                </a:lnTo>
                <a:lnTo>
                  <a:pt x="939" y="0"/>
                </a:lnTo>
                <a:close/>
                <a:moveTo>
                  <a:pt x="1008" y="0"/>
                </a:moveTo>
                <a:lnTo>
                  <a:pt x="1008" y="20"/>
                </a:lnTo>
                <a:lnTo>
                  <a:pt x="1001" y="20"/>
                </a:lnTo>
                <a:lnTo>
                  <a:pt x="1001" y="0"/>
                </a:lnTo>
                <a:lnTo>
                  <a:pt x="1008" y="0"/>
                </a:lnTo>
                <a:close/>
                <a:moveTo>
                  <a:pt x="1077" y="0"/>
                </a:moveTo>
                <a:lnTo>
                  <a:pt x="1077" y="20"/>
                </a:lnTo>
                <a:lnTo>
                  <a:pt x="1071" y="20"/>
                </a:lnTo>
                <a:lnTo>
                  <a:pt x="1071" y="0"/>
                </a:lnTo>
                <a:lnTo>
                  <a:pt x="1077" y="0"/>
                </a:lnTo>
                <a:close/>
                <a:moveTo>
                  <a:pt x="1140" y="0"/>
                </a:moveTo>
                <a:lnTo>
                  <a:pt x="1140" y="20"/>
                </a:lnTo>
                <a:lnTo>
                  <a:pt x="1133" y="20"/>
                </a:lnTo>
                <a:lnTo>
                  <a:pt x="1133" y="0"/>
                </a:lnTo>
                <a:lnTo>
                  <a:pt x="1140" y="0"/>
                </a:lnTo>
                <a:close/>
                <a:moveTo>
                  <a:pt x="1209" y="0"/>
                </a:moveTo>
                <a:lnTo>
                  <a:pt x="1209" y="20"/>
                </a:lnTo>
                <a:lnTo>
                  <a:pt x="1202" y="20"/>
                </a:lnTo>
                <a:lnTo>
                  <a:pt x="1202" y="0"/>
                </a:lnTo>
                <a:lnTo>
                  <a:pt x="1209" y="0"/>
                </a:lnTo>
                <a:close/>
                <a:moveTo>
                  <a:pt x="1278" y="0"/>
                </a:moveTo>
                <a:lnTo>
                  <a:pt x="1278" y="20"/>
                </a:lnTo>
                <a:lnTo>
                  <a:pt x="1271" y="20"/>
                </a:lnTo>
                <a:lnTo>
                  <a:pt x="1271" y="0"/>
                </a:lnTo>
                <a:lnTo>
                  <a:pt x="1278" y="0"/>
                </a:lnTo>
                <a:close/>
                <a:moveTo>
                  <a:pt x="1340" y="0"/>
                </a:moveTo>
                <a:lnTo>
                  <a:pt x="1340" y="20"/>
                </a:lnTo>
                <a:lnTo>
                  <a:pt x="1333" y="20"/>
                </a:lnTo>
                <a:lnTo>
                  <a:pt x="1333" y="0"/>
                </a:lnTo>
                <a:lnTo>
                  <a:pt x="1340" y="0"/>
                </a:lnTo>
                <a:close/>
                <a:moveTo>
                  <a:pt x="1409" y="0"/>
                </a:moveTo>
                <a:lnTo>
                  <a:pt x="1409" y="20"/>
                </a:lnTo>
                <a:lnTo>
                  <a:pt x="1402" y="20"/>
                </a:lnTo>
                <a:lnTo>
                  <a:pt x="1402" y="0"/>
                </a:lnTo>
                <a:lnTo>
                  <a:pt x="1409" y="0"/>
                </a:lnTo>
                <a:close/>
                <a:moveTo>
                  <a:pt x="1478" y="0"/>
                </a:moveTo>
                <a:lnTo>
                  <a:pt x="1478" y="20"/>
                </a:lnTo>
                <a:lnTo>
                  <a:pt x="1471" y="20"/>
                </a:lnTo>
                <a:lnTo>
                  <a:pt x="1471" y="0"/>
                </a:lnTo>
                <a:lnTo>
                  <a:pt x="1478" y="0"/>
                </a:lnTo>
                <a:close/>
                <a:moveTo>
                  <a:pt x="1540" y="0"/>
                </a:moveTo>
                <a:lnTo>
                  <a:pt x="1540" y="20"/>
                </a:lnTo>
                <a:lnTo>
                  <a:pt x="1533" y="20"/>
                </a:lnTo>
                <a:lnTo>
                  <a:pt x="1533" y="0"/>
                </a:lnTo>
                <a:lnTo>
                  <a:pt x="1540" y="0"/>
                </a:lnTo>
                <a:close/>
                <a:moveTo>
                  <a:pt x="1609" y="0"/>
                </a:moveTo>
                <a:lnTo>
                  <a:pt x="1609" y="20"/>
                </a:lnTo>
                <a:lnTo>
                  <a:pt x="1602" y="20"/>
                </a:lnTo>
                <a:lnTo>
                  <a:pt x="1602" y="0"/>
                </a:lnTo>
                <a:lnTo>
                  <a:pt x="1609" y="0"/>
                </a:lnTo>
                <a:close/>
                <a:moveTo>
                  <a:pt x="1678" y="0"/>
                </a:moveTo>
                <a:lnTo>
                  <a:pt x="1678" y="20"/>
                </a:lnTo>
                <a:lnTo>
                  <a:pt x="1672" y="20"/>
                </a:lnTo>
                <a:lnTo>
                  <a:pt x="1672" y="0"/>
                </a:lnTo>
                <a:lnTo>
                  <a:pt x="1678" y="0"/>
                </a:lnTo>
                <a:close/>
                <a:moveTo>
                  <a:pt x="1741" y="0"/>
                </a:moveTo>
                <a:lnTo>
                  <a:pt x="1741" y="20"/>
                </a:lnTo>
                <a:lnTo>
                  <a:pt x="1734" y="20"/>
                </a:lnTo>
                <a:lnTo>
                  <a:pt x="1734" y="0"/>
                </a:lnTo>
                <a:lnTo>
                  <a:pt x="1741" y="0"/>
                </a:lnTo>
                <a:close/>
                <a:moveTo>
                  <a:pt x="1810" y="0"/>
                </a:moveTo>
                <a:lnTo>
                  <a:pt x="1810" y="20"/>
                </a:lnTo>
                <a:lnTo>
                  <a:pt x="1803" y="20"/>
                </a:lnTo>
                <a:lnTo>
                  <a:pt x="1803" y="0"/>
                </a:lnTo>
                <a:lnTo>
                  <a:pt x="1810" y="0"/>
                </a:lnTo>
                <a:close/>
                <a:moveTo>
                  <a:pt x="1879" y="0"/>
                </a:moveTo>
                <a:lnTo>
                  <a:pt x="1879" y="20"/>
                </a:lnTo>
                <a:lnTo>
                  <a:pt x="1872" y="20"/>
                </a:lnTo>
                <a:lnTo>
                  <a:pt x="1872" y="0"/>
                </a:lnTo>
                <a:lnTo>
                  <a:pt x="1879" y="0"/>
                </a:lnTo>
                <a:close/>
                <a:moveTo>
                  <a:pt x="1941" y="0"/>
                </a:moveTo>
                <a:lnTo>
                  <a:pt x="1941" y="20"/>
                </a:lnTo>
                <a:lnTo>
                  <a:pt x="1934" y="20"/>
                </a:lnTo>
                <a:lnTo>
                  <a:pt x="1934" y="0"/>
                </a:lnTo>
                <a:lnTo>
                  <a:pt x="1941" y="0"/>
                </a:lnTo>
                <a:close/>
                <a:moveTo>
                  <a:pt x="2010" y="0"/>
                </a:moveTo>
                <a:lnTo>
                  <a:pt x="2010" y="20"/>
                </a:lnTo>
                <a:lnTo>
                  <a:pt x="2003" y="20"/>
                </a:lnTo>
                <a:lnTo>
                  <a:pt x="2003" y="0"/>
                </a:lnTo>
                <a:lnTo>
                  <a:pt x="2010" y="0"/>
                </a:lnTo>
                <a:close/>
                <a:moveTo>
                  <a:pt x="2079" y="0"/>
                </a:moveTo>
                <a:lnTo>
                  <a:pt x="2079" y="20"/>
                </a:lnTo>
                <a:lnTo>
                  <a:pt x="2072" y="20"/>
                </a:lnTo>
                <a:lnTo>
                  <a:pt x="2072" y="0"/>
                </a:lnTo>
                <a:lnTo>
                  <a:pt x="2079" y="0"/>
                </a:lnTo>
                <a:close/>
                <a:moveTo>
                  <a:pt x="2141" y="0"/>
                </a:moveTo>
                <a:lnTo>
                  <a:pt x="2141" y="20"/>
                </a:lnTo>
                <a:lnTo>
                  <a:pt x="2134" y="20"/>
                </a:lnTo>
                <a:lnTo>
                  <a:pt x="2134" y="0"/>
                </a:lnTo>
                <a:lnTo>
                  <a:pt x="2141" y="0"/>
                </a:lnTo>
                <a:close/>
                <a:moveTo>
                  <a:pt x="2210" y="0"/>
                </a:moveTo>
                <a:lnTo>
                  <a:pt x="2210" y="20"/>
                </a:lnTo>
                <a:lnTo>
                  <a:pt x="2203" y="20"/>
                </a:lnTo>
                <a:lnTo>
                  <a:pt x="2203" y="0"/>
                </a:lnTo>
                <a:lnTo>
                  <a:pt x="2210" y="0"/>
                </a:lnTo>
                <a:close/>
                <a:moveTo>
                  <a:pt x="2279" y="0"/>
                </a:moveTo>
                <a:lnTo>
                  <a:pt x="2279" y="20"/>
                </a:lnTo>
                <a:lnTo>
                  <a:pt x="2273" y="20"/>
                </a:lnTo>
                <a:lnTo>
                  <a:pt x="2273" y="0"/>
                </a:lnTo>
                <a:lnTo>
                  <a:pt x="2279" y="0"/>
                </a:lnTo>
                <a:close/>
                <a:moveTo>
                  <a:pt x="2342" y="0"/>
                </a:moveTo>
                <a:lnTo>
                  <a:pt x="2342" y="20"/>
                </a:lnTo>
                <a:lnTo>
                  <a:pt x="2335" y="20"/>
                </a:lnTo>
                <a:lnTo>
                  <a:pt x="2335" y="0"/>
                </a:lnTo>
                <a:lnTo>
                  <a:pt x="2342" y="0"/>
                </a:lnTo>
                <a:close/>
                <a:moveTo>
                  <a:pt x="2411" y="0"/>
                </a:moveTo>
                <a:lnTo>
                  <a:pt x="2411" y="20"/>
                </a:lnTo>
                <a:lnTo>
                  <a:pt x="2404" y="20"/>
                </a:lnTo>
                <a:lnTo>
                  <a:pt x="2404" y="0"/>
                </a:lnTo>
                <a:lnTo>
                  <a:pt x="2411" y="0"/>
                </a:lnTo>
                <a:close/>
                <a:moveTo>
                  <a:pt x="2480" y="0"/>
                </a:moveTo>
                <a:lnTo>
                  <a:pt x="2480" y="20"/>
                </a:lnTo>
                <a:lnTo>
                  <a:pt x="2473" y="20"/>
                </a:lnTo>
                <a:lnTo>
                  <a:pt x="2473" y="0"/>
                </a:lnTo>
                <a:lnTo>
                  <a:pt x="2480" y="0"/>
                </a:lnTo>
                <a:close/>
                <a:moveTo>
                  <a:pt x="2542" y="0"/>
                </a:moveTo>
                <a:lnTo>
                  <a:pt x="2542" y="20"/>
                </a:lnTo>
                <a:lnTo>
                  <a:pt x="2535" y="20"/>
                </a:lnTo>
                <a:lnTo>
                  <a:pt x="2535" y="0"/>
                </a:lnTo>
                <a:lnTo>
                  <a:pt x="2542" y="0"/>
                </a:lnTo>
                <a:close/>
                <a:moveTo>
                  <a:pt x="2611" y="0"/>
                </a:moveTo>
                <a:lnTo>
                  <a:pt x="2611" y="20"/>
                </a:lnTo>
                <a:lnTo>
                  <a:pt x="2604" y="20"/>
                </a:lnTo>
                <a:lnTo>
                  <a:pt x="2604" y="0"/>
                </a:lnTo>
                <a:lnTo>
                  <a:pt x="2611" y="0"/>
                </a:lnTo>
                <a:close/>
                <a:moveTo>
                  <a:pt x="2680" y="0"/>
                </a:moveTo>
                <a:lnTo>
                  <a:pt x="2680" y="20"/>
                </a:lnTo>
                <a:lnTo>
                  <a:pt x="2673" y="20"/>
                </a:lnTo>
                <a:lnTo>
                  <a:pt x="2673" y="0"/>
                </a:lnTo>
                <a:lnTo>
                  <a:pt x="2680" y="0"/>
                </a:lnTo>
                <a:close/>
                <a:moveTo>
                  <a:pt x="2742" y="0"/>
                </a:moveTo>
                <a:lnTo>
                  <a:pt x="2742" y="20"/>
                </a:lnTo>
                <a:lnTo>
                  <a:pt x="2735" y="20"/>
                </a:lnTo>
                <a:lnTo>
                  <a:pt x="2735" y="0"/>
                </a:lnTo>
                <a:lnTo>
                  <a:pt x="2742" y="0"/>
                </a:lnTo>
                <a:close/>
                <a:moveTo>
                  <a:pt x="2811" y="0"/>
                </a:moveTo>
                <a:lnTo>
                  <a:pt x="2811" y="20"/>
                </a:lnTo>
                <a:lnTo>
                  <a:pt x="2805" y="20"/>
                </a:lnTo>
                <a:lnTo>
                  <a:pt x="2805" y="0"/>
                </a:lnTo>
                <a:lnTo>
                  <a:pt x="2811" y="0"/>
                </a:lnTo>
                <a:close/>
                <a:moveTo>
                  <a:pt x="2881" y="0"/>
                </a:moveTo>
                <a:lnTo>
                  <a:pt x="2881" y="20"/>
                </a:lnTo>
                <a:lnTo>
                  <a:pt x="2874" y="20"/>
                </a:lnTo>
                <a:lnTo>
                  <a:pt x="2874" y="0"/>
                </a:lnTo>
                <a:lnTo>
                  <a:pt x="2881" y="0"/>
                </a:lnTo>
                <a:close/>
                <a:moveTo>
                  <a:pt x="2943" y="0"/>
                </a:moveTo>
                <a:lnTo>
                  <a:pt x="2943" y="20"/>
                </a:lnTo>
                <a:lnTo>
                  <a:pt x="2936" y="20"/>
                </a:lnTo>
                <a:lnTo>
                  <a:pt x="2936" y="0"/>
                </a:lnTo>
                <a:lnTo>
                  <a:pt x="2943" y="0"/>
                </a:lnTo>
                <a:close/>
                <a:moveTo>
                  <a:pt x="3012" y="0"/>
                </a:moveTo>
                <a:lnTo>
                  <a:pt x="3012" y="20"/>
                </a:lnTo>
                <a:lnTo>
                  <a:pt x="3005" y="20"/>
                </a:lnTo>
                <a:lnTo>
                  <a:pt x="3005" y="0"/>
                </a:lnTo>
                <a:lnTo>
                  <a:pt x="3012" y="0"/>
                </a:lnTo>
                <a:close/>
                <a:moveTo>
                  <a:pt x="3074" y="0"/>
                </a:moveTo>
                <a:lnTo>
                  <a:pt x="3074" y="20"/>
                </a:lnTo>
                <a:lnTo>
                  <a:pt x="3067" y="20"/>
                </a:lnTo>
                <a:lnTo>
                  <a:pt x="3067" y="0"/>
                </a:lnTo>
                <a:lnTo>
                  <a:pt x="3074" y="0"/>
                </a:lnTo>
                <a:close/>
                <a:moveTo>
                  <a:pt x="3143" y="0"/>
                </a:moveTo>
                <a:lnTo>
                  <a:pt x="3143" y="20"/>
                </a:lnTo>
                <a:lnTo>
                  <a:pt x="3136" y="20"/>
                </a:lnTo>
                <a:lnTo>
                  <a:pt x="3136" y="0"/>
                </a:lnTo>
                <a:lnTo>
                  <a:pt x="3143" y="0"/>
                </a:lnTo>
                <a:close/>
                <a:moveTo>
                  <a:pt x="3212" y="0"/>
                </a:moveTo>
                <a:lnTo>
                  <a:pt x="3212" y="20"/>
                </a:lnTo>
                <a:lnTo>
                  <a:pt x="3205" y="20"/>
                </a:lnTo>
                <a:lnTo>
                  <a:pt x="3205" y="0"/>
                </a:lnTo>
                <a:lnTo>
                  <a:pt x="3212" y="0"/>
                </a:lnTo>
                <a:close/>
                <a:moveTo>
                  <a:pt x="3274" y="0"/>
                </a:moveTo>
                <a:lnTo>
                  <a:pt x="3274" y="20"/>
                </a:lnTo>
                <a:lnTo>
                  <a:pt x="3267" y="20"/>
                </a:lnTo>
                <a:lnTo>
                  <a:pt x="3267" y="0"/>
                </a:lnTo>
                <a:lnTo>
                  <a:pt x="3274" y="0"/>
                </a:lnTo>
                <a:close/>
                <a:moveTo>
                  <a:pt x="3343" y="0"/>
                </a:moveTo>
                <a:lnTo>
                  <a:pt x="3343" y="20"/>
                </a:lnTo>
                <a:lnTo>
                  <a:pt x="3336" y="20"/>
                </a:lnTo>
                <a:lnTo>
                  <a:pt x="3336" y="0"/>
                </a:lnTo>
                <a:lnTo>
                  <a:pt x="3343" y="0"/>
                </a:lnTo>
                <a:close/>
                <a:moveTo>
                  <a:pt x="3412" y="0"/>
                </a:moveTo>
                <a:lnTo>
                  <a:pt x="3412" y="20"/>
                </a:lnTo>
                <a:lnTo>
                  <a:pt x="3406" y="20"/>
                </a:lnTo>
                <a:lnTo>
                  <a:pt x="3406" y="0"/>
                </a:lnTo>
                <a:lnTo>
                  <a:pt x="3412" y="0"/>
                </a:lnTo>
                <a:close/>
                <a:moveTo>
                  <a:pt x="3475" y="0"/>
                </a:moveTo>
                <a:lnTo>
                  <a:pt x="3475" y="20"/>
                </a:lnTo>
                <a:lnTo>
                  <a:pt x="3468" y="20"/>
                </a:lnTo>
                <a:lnTo>
                  <a:pt x="3468" y="0"/>
                </a:lnTo>
                <a:lnTo>
                  <a:pt x="3475" y="0"/>
                </a:lnTo>
                <a:close/>
                <a:moveTo>
                  <a:pt x="3544" y="0"/>
                </a:moveTo>
                <a:lnTo>
                  <a:pt x="3544" y="20"/>
                </a:lnTo>
                <a:lnTo>
                  <a:pt x="3537" y="20"/>
                </a:lnTo>
                <a:lnTo>
                  <a:pt x="3537" y="0"/>
                </a:lnTo>
                <a:lnTo>
                  <a:pt x="3544" y="0"/>
                </a:lnTo>
                <a:close/>
                <a:moveTo>
                  <a:pt x="3613" y="0"/>
                </a:moveTo>
                <a:lnTo>
                  <a:pt x="3613" y="20"/>
                </a:lnTo>
                <a:lnTo>
                  <a:pt x="3606" y="20"/>
                </a:lnTo>
                <a:lnTo>
                  <a:pt x="3606" y="0"/>
                </a:lnTo>
                <a:lnTo>
                  <a:pt x="3613" y="0"/>
                </a:lnTo>
                <a:close/>
                <a:moveTo>
                  <a:pt x="3675" y="0"/>
                </a:moveTo>
                <a:lnTo>
                  <a:pt x="3675" y="20"/>
                </a:lnTo>
                <a:lnTo>
                  <a:pt x="3668" y="20"/>
                </a:lnTo>
                <a:lnTo>
                  <a:pt x="3668" y="0"/>
                </a:lnTo>
                <a:lnTo>
                  <a:pt x="3675" y="0"/>
                </a:lnTo>
                <a:close/>
                <a:moveTo>
                  <a:pt x="3744" y="0"/>
                </a:moveTo>
                <a:lnTo>
                  <a:pt x="3744" y="20"/>
                </a:lnTo>
                <a:lnTo>
                  <a:pt x="3737" y="20"/>
                </a:lnTo>
                <a:lnTo>
                  <a:pt x="3737" y="0"/>
                </a:lnTo>
                <a:lnTo>
                  <a:pt x="3744" y="0"/>
                </a:lnTo>
                <a:close/>
                <a:moveTo>
                  <a:pt x="3813" y="0"/>
                </a:moveTo>
                <a:lnTo>
                  <a:pt x="3813" y="20"/>
                </a:lnTo>
                <a:lnTo>
                  <a:pt x="3806" y="20"/>
                </a:lnTo>
                <a:lnTo>
                  <a:pt x="3806" y="0"/>
                </a:lnTo>
                <a:lnTo>
                  <a:pt x="3813" y="0"/>
                </a:lnTo>
                <a:close/>
                <a:moveTo>
                  <a:pt x="3875" y="0"/>
                </a:moveTo>
                <a:lnTo>
                  <a:pt x="3875" y="20"/>
                </a:lnTo>
                <a:lnTo>
                  <a:pt x="3868" y="20"/>
                </a:lnTo>
                <a:lnTo>
                  <a:pt x="3868" y="0"/>
                </a:lnTo>
                <a:lnTo>
                  <a:pt x="3875" y="0"/>
                </a:lnTo>
                <a:close/>
                <a:moveTo>
                  <a:pt x="3944" y="0"/>
                </a:moveTo>
                <a:lnTo>
                  <a:pt x="3944" y="20"/>
                </a:lnTo>
                <a:lnTo>
                  <a:pt x="3937" y="20"/>
                </a:lnTo>
                <a:lnTo>
                  <a:pt x="3937" y="0"/>
                </a:lnTo>
                <a:lnTo>
                  <a:pt x="3944" y="0"/>
                </a:lnTo>
                <a:close/>
                <a:moveTo>
                  <a:pt x="4013" y="0"/>
                </a:moveTo>
                <a:lnTo>
                  <a:pt x="4013" y="20"/>
                </a:lnTo>
                <a:lnTo>
                  <a:pt x="4007" y="20"/>
                </a:lnTo>
                <a:lnTo>
                  <a:pt x="4007" y="0"/>
                </a:lnTo>
                <a:lnTo>
                  <a:pt x="4013" y="0"/>
                </a:lnTo>
                <a:close/>
                <a:moveTo>
                  <a:pt x="4076" y="0"/>
                </a:moveTo>
                <a:lnTo>
                  <a:pt x="4076" y="20"/>
                </a:lnTo>
                <a:lnTo>
                  <a:pt x="4069" y="20"/>
                </a:lnTo>
                <a:lnTo>
                  <a:pt x="4069" y="0"/>
                </a:lnTo>
                <a:lnTo>
                  <a:pt x="4076" y="0"/>
                </a:lnTo>
                <a:close/>
                <a:moveTo>
                  <a:pt x="4145" y="0"/>
                </a:moveTo>
                <a:lnTo>
                  <a:pt x="4145" y="20"/>
                </a:lnTo>
                <a:lnTo>
                  <a:pt x="4138" y="20"/>
                </a:lnTo>
                <a:lnTo>
                  <a:pt x="4138" y="0"/>
                </a:lnTo>
                <a:lnTo>
                  <a:pt x="4145" y="0"/>
                </a:lnTo>
                <a:close/>
                <a:moveTo>
                  <a:pt x="4214" y="0"/>
                </a:moveTo>
                <a:lnTo>
                  <a:pt x="4214" y="20"/>
                </a:lnTo>
                <a:lnTo>
                  <a:pt x="4207" y="20"/>
                </a:lnTo>
                <a:lnTo>
                  <a:pt x="4207" y="0"/>
                </a:lnTo>
                <a:lnTo>
                  <a:pt x="4214" y="0"/>
                </a:lnTo>
                <a:close/>
                <a:moveTo>
                  <a:pt x="4276" y="0"/>
                </a:moveTo>
                <a:lnTo>
                  <a:pt x="4276" y="20"/>
                </a:lnTo>
                <a:lnTo>
                  <a:pt x="4269" y="20"/>
                </a:lnTo>
                <a:lnTo>
                  <a:pt x="4269" y="0"/>
                </a:lnTo>
                <a:lnTo>
                  <a:pt x="4276" y="0"/>
                </a:lnTo>
                <a:close/>
                <a:moveTo>
                  <a:pt x="4345" y="0"/>
                </a:moveTo>
                <a:lnTo>
                  <a:pt x="4345" y="20"/>
                </a:lnTo>
                <a:lnTo>
                  <a:pt x="4338" y="20"/>
                </a:lnTo>
                <a:lnTo>
                  <a:pt x="4338" y="0"/>
                </a:lnTo>
                <a:lnTo>
                  <a:pt x="4345" y="0"/>
                </a:lnTo>
                <a:close/>
                <a:moveTo>
                  <a:pt x="4414" y="0"/>
                </a:moveTo>
                <a:lnTo>
                  <a:pt x="4414" y="20"/>
                </a:lnTo>
                <a:lnTo>
                  <a:pt x="4407" y="20"/>
                </a:lnTo>
                <a:lnTo>
                  <a:pt x="4407" y="0"/>
                </a:lnTo>
                <a:lnTo>
                  <a:pt x="4414" y="0"/>
                </a:lnTo>
                <a:close/>
                <a:moveTo>
                  <a:pt x="4476" y="0"/>
                </a:moveTo>
                <a:lnTo>
                  <a:pt x="4476" y="20"/>
                </a:lnTo>
                <a:lnTo>
                  <a:pt x="4469" y="20"/>
                </a:lnTo>
                <a:lnTo>
                  <a:pt x="4469" y="0"/>
                </a:lnTo>
                <a:lnTo>
                  <a:pt x="4476" y="0"/>
                </a:lnTo>
                <a:close/>
                <a:moveTo>
                  <a:pt x="4545" y="0"/>
                </a:moveTo>
                <a:lnTo>
                  <a:pt x="4545" y="20"/>
                </a:lnTo>
                <a:lnTo>
                  <a:pt x="4538" y="20"/>
                </a:lnTo>
                <a:lnTo>
                  <a:pt x="4538" y="0"/>
                </a:lnTo>
                <a:lnTo>
                  <a:pt x="4545" y="0"/>
                </a:lnTo>
                <a:close/>
                <a:moveTo>
                  <a:pt x="4614" y="0"/>
                </a:moveTo>
                <a:lnTo>
                  <a:pt x="4614" y="20"/>
                </a:lnTo>
                <a:lnTo>
                  <a:pt x="4608" y="20"/>
                </a:lnTo>
                <a:lnTo>
                  <a:pt x="4608" y="0"/>
                </a:lnTo>
                <a:lnTo>
                  <a:pt x="4614" y="0"/>
                </a:lnTo>
                <a:close/>
                <a:moveTo>
                  <a:pt x="4677" y="0"/>
                </a:moveTo>
                <a:lnTo>
                  <a:pt x="4677" y="20"/>
                </a:lnTo>
                <a:lnTo>
                  <a:pt x="4670" y="20"/>
                </a:lnTo>
                <a:lnTo>
                  <a:pt x="4670" y="0"/>
                </a:lnTo>
                <a:lnTo>
                  <a:pt x="4677" y="0"/>
                </a:lnTo>
                <a:close/>
                <a:moveTo>
                  <a:pt x="4746" y="0"/>
                </a:moveTo>
                <a:lnTo>
                  <a:pt x="4746" y="20"/>
                </a:lnTo>
                <a:lnTo>
                  <a:pt x="4739" y="20"/>
                </a:lnTo>
                <a:lnTo>
                  <a:pt x="4739" y="0"/>
                </a:lnTo>
                <a:lnTo>
                  <a:pt x="4746" y="0"/>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918" name="Freeform 894"/>
          <p:cNvSpPr>
            <a:spLocks/>
          </p:cNvSpPr>
          <p:nvPr/>
        </p:nvSpPr>
        <p:spPr bwMode="auto">
          <a:xfrm>
            <a:off x="852489" y="3170239"/>
            <a:ext cx="7448550" cy="1779588"/>
          </a:xfrm>
          <a:custGeom>
            <a:avLst/>
            <a:gdLst/>
            <a:ahLst/>
            <a:cxnLst>
              <a:cxn ang="0">
                <a:pos x="317" y="2342"/>
              </a:cxn>
              <a:cxn ang="0">
                <a:pos x="630" y="1693"/>
              </a:cxn>
              <a:cxn ang="0">
                <a:pos x="1094" y="767"/>
              </a:cxn>
              <a:cxn ang="0">
                <a:pos x="1401" y="345"/>
              </a:cxn>
              <a:cxn ang="0">
                <a:pos x="1710" y="148"/>
              </a:cxn>
              <a:cxn ang="0">
                <a:pos x="1879" y="81"/>
              </a:cxn>
              <a:cxn ang="0">
                <a:pos x="2190" y="17"/>
              </a:cxn>
              <a:cxn ang="0">
                <a:pos x="2513" y="33"/>
              </a:cxn>
              <a:cxn ang="0">
                <a:pos x="2974" y="97"/>
              </a:cxn>
              <a:cxn ang="0">
                <a:pos x="3275" y="128"/>
              </a:cxn>
              <a:cxn ang="0">
                <a:pos x="3739" y="128"/>
              </a:cxn>
              <a:cxn ang="0">
                <a:pos x="4201" y="65"/>
              </a:cxn>
              <a:cxn ang="0">
                <a:pos x="4507" y="16"/>
              </a:cxn>
              <a:cxn ang="0">
                <a:pos x="4969" y="1"/>
              </a:cxn>
              <a:cxn ang="0">
                <a:pos x="5281" y="33"/>
              </a:cxn>
              <a:cxn ang="0">
                <a:pos x="5598" y="97"/>
              </a:cxn>
              <a:cxn ang="0">
                <a:pos x="5908" y="210"/>
              </a:cxn>
              <a:cxn ang="0">
                <a:pos x="6220" y="423"/>
              </a:cxn>
              <a:cxn ang="0">
                <a:pos x="6541" y="680"/>
              </a:cxn>
              <a:cxn ang="0">
                <a:pos x="6847" y="987"/>
              </a:cxn>
              <a:cxn ang="0">
                <a:pos x="7142" y="1363"/>
              </a:cxn>
              <a:cxn ang="0">
                <a:pos x="7603" y="1554"/>
              </a:cxn>
              <a:cxn ang="0">
                <a:pos x="7918" y="1617"/>
              </a:cxn>
              <a:cxn ang="0">
                <a:pos x="8379" y="1648"/>
              </a:cxn>
              <a:cxn ang="0">
                <a:pos x="8681" y="1649"/>
              </a:cxn>
              <a:cxn ang="0">
                <a:pos x="9145" y="1633"/>
              </a:cxn>
              <a:cxn ang="0">
                <a:pos x="9609" y="1601"/>
              </a:cxn>
              <a:cxn ang="0">
                <a:pos x="10075" y="1584"/>
              </a:cxn>
              <a:cxn ang="0">
                <a:pos x="10539" y="1584"/>
              </a:cxn>
              <a:cxn ang="0">
                <a:pos x="10867" y="1608"/>
              </a:cxn>
              <a:cxn ang="0">
                <a:pos x="10539" y="1632"/>
              </a:cxn>
              <a:cxn ang="0">
                <a:pos x="10075" y="1632"/>
              </a:cxn>
              <a:cxn ang="0">
                <a:pos x="9614" y="1648"/>
              </a:cxn>
              <a:cxn ang="0">
                <a:pos x="9150" y="1680"/>
              </a:cxn>
              <a:cxn ang="0">
                <a:pos x="8686" y="1696"/>
              </a:cxn>
              <a:cxn ang="0">
                <a:pos x="8379" y="1696"/>
              </a:cxn>
              <a:cxn ang="0">
                <a:pos x="7913" y="1664"/>
              </a:cxn>
              <a:cxn ang="0">
                <a:pos x="7588" y="1599"/>
              </a:cxn>
              <a:cxn ang="0">
                <a:pos x="7121" y="1406"/>
              </a:cxn>
              <a:cxn ang="0">
                <a:pos x="6808" y="1014"/>
              </a:cxn>
              <a:cxn ang="0">
                <a:pos x="6506" y="713"/>
              </a:cxn>
              <a:cxn ang="0">
                <a:pos x="6186" y="457"/>
              </a:cxn>
              <a:cxn ang="0">
                <a:pos x="5891" y="255"/>
              </a:cxn>
              <a:cxn ang="0">
                <a:pos x="5593" y="144"/>
              </a:cxn>
              <a:cxn ang="0">
                <a:pos x="5270" y="80"/>
              </a:cxn>
              <a:cxn ang="0">
                <a:pos x="4974" y="48"/>
              </a:cxn>
              <a:cxn ang="0">
                <a:pos x="4507" y="64"/>
              </a:cxn>
              <a:cxn ang="0">
                <a:pos x="4206" y="112"/>
              </a:cxn>
              <a:cxn ang="0">
                <a:pos x="3739" y="176"/>
              </a:cxn>
              <a:cxn ang="0">
                <a:pos x="3275" y="176"/>
              </a:cxn>
              <a:cxn ang="0">
                <a:pos x="2969" y="144"/>
              </a:cxn>
              <a:cxn ang="0">
                <a:pos x="2502" y="80"/>
              </a:cxn>
              <a:cxn ang="0">
                <a:pos x="2185" y="64"/>
              </a:cxn>
              <a:cxn ang="0">
                <a:pos x="1888" y="128"/>
              </a:cxn>
              <a:cxn ang="0">
                <a:pos x="1737" y="188"/>
              </a:cxn>
              <a:cxn ang="0">
                <a:pos x="1438" y="376"/>
              </a:cxn>
              <a:cxn ang="0">
                <a:pos x="1137" y="786"/>
              </a:cxn>
              <a:cxn ang="0">
                <a:pos x="672" y="1716"/>
              </a:cxn>
              <a:cxn ang="0">
                <a:pos x="346" y="2379"/>
              </a:cxn>
              <a:cxn ang="0">
                <a:pos x="7" y="2581"/>
              </a:cxn>
            </a:cxnLst>
            <a:rect l="0" t="0" r="r" b="b"/>
            <a:pathLst>
              <a:path w="10867" h="2596">
                <a:moveTo>
                  <a:pt x="15" y="2548"/>
                </a:moveTo>
                <a:lnTo>
                  <a:pt x="175" y="2452"/>
                </a:lnTo>
                <a:lnTo>
                  <a:pt x="317" y="2342"/>
                </a:lnTo>
                <a:lnTo>
                  <a:pt x="309" y="2351"/>
                </a:lnTo>
                <a:lnTo>
                  <a:pt x="469" y="1983"/>
                </a:lnTo>
                <a:lnTo>
                  <a:pt x="630" y="1693"/>
                </a:lnTo>
                <a:lnTo>
                  <a:pt x="774" y="1406"/>
                </a:lnTo>
                <a:lnTo>
                  <a:pt x="934" y="1117"/>
                </a:lnTo>
                <a:lnTo>
                  <a:pt x="1094" y="767"/>
                </a:lnTo>
                <a:cubicBezTo>
                  <a:pt x="1094" y="765"/>
                  <a:pt x="1095" y="764"/>
                  <a:pt x="1095" y="763"/>
                </a:cubicBezTo>
                <a:lnTo>
                  <a:pt x="1239" y="539"/>
                </a:lnTo>
                <a:lnTo>
                  <a:pt x="1401" y="345"/>
                </a:lnTo>
                <a:cubicBezTo>
                  <a:pt x="1403" y="343"/>
                  <a:pt x="1405" y="341"/>
                  <a:pt x="1407" y="340"/>
                </a:cubicBezTo>
                <a:lnTo>
                  <a:pt x="1567" y="244"/>
                </a:lnTo>
                <a:lnTo>
                  <a:pt x="1710" y="148"/>
                </a:lnTo>
                <a:cubicBezTo>
                  <a:pt x="1712" y="148"/>
                  <a:pt x="1713" y="147"/>
                  <a:pt x="1715" y="146"/>
                </a:cubicBezTo>
                <a:lnTo>
                  <a:pt x="1875" y="82"/>
                </a:lnTo>
                <a:cubicBezTo>
                  <a:pt x="1876" y="82"/>
                  <a:pt x="1877" y="81"/>
                  <a:pt x="1879" y="81"/>
                </a:cubicBezTo>
                <a:lnTo>
                  <a:pt x="2039" y="49"/>
                </a:lnTo>
                <a:lnTo>
                  <a:pt x="2182" y="17"/>
                </a:lnTo>
                <a:cubicBezTo>
                  <a:pt x="2185" y="16"/>
                  <a:pt x="2187" y="16"/>
                  <a:pt x="2190" y="17"/>
                </a:cubicBezTo>
                <a:lnTo>
                  <a:pt x="2350" y="33"/>
                </a:lnTo>
                <a:lnTo>
                  <a:pt x="2507" y="32"/>
                </a:lnTo>
                <a:cubicBezTo>
                  <a:pt x="2509" y="32"/>
                  <a:pt x="2511" y="33"/>
                  <a:pt x="2513" y="33"/>
                </a:cubicBezTo>
                <a:lnTo>
                  <a:pt x="2657" y="65"/>
                </a:lnTo>
                <a:lnTo>
                  <a:pt x="2814" y="81"/>
                </a:lnTo>
                <a:lnTo>
                  <a:pt x="2974" y="97"/>
                </a:lnTo>
                <a:lnTo>
                  <a:pt x="3121" y="129"/>
                </a:lnTo>
                <a:lnTo>
                  <a:pt x="3115" y="128"/>
                </a:lnTo>
                <a:lnTo>
                  <a:pt x="3275" y="128"/>
                </a:lnTo>
                <a:lnTo>
                  <a:pt x="3419" y="128"/>
                </a:lnTo>
                <a:lnTo>
                  <a:pt x="3579" y="128"/>
                </a:lnTo>
                <a:lnTo>
                  <a:pt x="3739" y="128"/>
                </a:lnTo>
                <a:lnTo>
                  <a:pt x="3881" y="113"/>
                </a:lnTo>
                <a:lnTo>
                  <a:pt x="4039" y="81"/>
                </a:lnTo>
                <a:lnTo>
                  <a:pt x="4201" y="65"/>
                </a:lnTo>
                <a:lnTo>
                  <a:pt x="4345" y="49"/>
                </a:lnTo>
                <a:lnTo>
                  <a:pt x="4503" y="17"/>
                </a:lnTo>
                <a:cubicBezTo>
                  <a:pt x="4504" y="17"/>
                  <a:pt x="4506" y="16"/>
                  <a:pt x="4507" y="16"/>
                </a:cubicBezTo>
                <a:lnTo>
                  <a:pt x="4667" y="16"/>
                </a:lnTo>
                <a:lnTo>
                  <a:pt x="4811" y="16"/>
                </a:lnTo>
                <a:lnTo>
                  <a:pt x="4969" y="1"/>
                </a:lnTo>
                <a:lnTo>
                  <a:pt x="5131" y="0"/>
                </a:lnTo>
                <a:cubicBezTo>
                  <a:pt x="5133" y="0"/>
                  <a:pt x="5135" y="1"/>
                  <a:pt x="5137" y="1"/>
                </a:cubicBezTo>
                <a:lnTo>
                  <a:pt x="5281" y="33"/>
                </a:lnTo>
                <a:lnTo>
                  <a:pt x="5442" y="81"/>
                </a:lnTo>
                <a:lnTo>
                  <a:pt x="5438" y="81"/>
                </a:lnTo>
                <a:lnTo>
                  <a:pt x="5598" y="97"/>
                </a:lnTo>
                <a:cubicBezTo>
                  <a:pt x="5600" y="97"/>
                  <a:pt x="5601" y="97"/>
                  <a:pt x="5603" y="98"/>
                </a:cubicBezTo>
                <a:lnTo>
                  <a:pt x="5747" y="146"/>
                </a:lnTo>
                <a:lnTo>
                  <a:pt x="5908" y="210"/>
                </a:lnTo>
                <a:lnTo>
                  <a:pt x="6068" y="274"/>
                </a:lnTo>
                <a:cubicBezTo>
                  <a:pt x="6071" y="275"/>
                  <a:pt x="6074" y="277"/>
                  <a:pt x="6076" y="279"/>
                </a:cubicBezTo>
                <a:lnTo>
                  <a:pt x="6220" y="423"/>
                </a:lnTo>
                <a:lnTo>
                  <a:pt x="6378" y="550"/>
                </a:lnTo>
                <a:lnTo>
                  <a:pt x="6538" y="678"/>
                </a:lnTo>
                <a:cubicBezTo>
                  <a:pt x="6539" y="679"/>
                  <a:pt x="6540" y="679"/>
                  <a:pt x="6541" y="680"/>
                </a:cubicBezTo>
                <a:lnTo>
                  <a:pt x="6685" y="840"/>
                </a:lnTo>
                <a:lnTo>
                  <a:pt x="6844" y="983"/>
                </a:lnTo>
                <a:cubicBezTo>
                  <a:pt x="6845" y="984"/>
                  <a:pt x="6846" y="985"/>
                  <a:pt x="6847" y="987"/>
                </a:cubicBezTo>
                <a:lnTo>
                  <a:pt x="7007" y="1211"/>
                </a:lnTo>
                <a:lnTo>
                  <a:pt x="7149" y="1368"/>
                </a:lnTo>
                <a:lnTo>
                  <a:pt x="7142" y="1363"/>
                </a:lnTo>
                <a:lnTo>
                  <a:pt x="7302" y="1443"/>
                </a:lnTo>
                <a:lnTo>
                  <a:pt x="7460" y="1506"/>
                </a:lnTo>
                <a:lnTo>
                  <a:pt x="7603" y="1554"/>
                </a:lnTo>
                <a:lnTo>
                  <a:pt x="7762" y="1601"/>
                </a:lnTo>
                <a:lnTo>
                  <a:pt x="7758" y="1601"/>
                </a:lnTo>
                <a:lnTo>
                  <a:pt x="7918" y="1617"/>
                </a:lnTo>
                <a:lnTo>
                  <a:pt x="8062" y="1633"/>
                </a:lnTo>
                <a:lnTo>
                  <a:pt x="8222" y="1649"/>
                </a:lnTo>
                <a:lnTo>
                  <a:pt x="8379" y="1648"/>
                </a:lnTo>
                <a:lnTo>
                  <a:pt x="8526" y="1665"/>
                </a:lnTo>
                <a:lnTo>
                  <a:pt x="8521" y="1665"/>
                </a:lnTo>
                <a:lnTo>
                  <a:pt x="8681" y="1649"/>
                </a:lnTo>
                <a:lnTo>
                  <a:pt x="8843" y="1648"/>
                </a:lnTo>
                <a:lnTo>
                  <a:pt x="8987" y="1648"/>
                </a:lnTo>
                <a:lnTo>
                  <a:pt x="9145" y="1633"/>
                </a:lnTo>
                <a:lnTo>
                  <a:pt x="9307" y="1632"/>
                </a:lnTo>
                <a:lnTo>
                  <a:pt x="9449" y="1617"/>
                </a:lnTo>
                <a:lnTo>
                  <a:pt x="9609" y="1601"/>
                </a:lnTo>
                <a:lnTo>
                  <a:pt x="9769" y="1585"/>
                </a:lnTo>
                <a:lnTo>
                  <a:pt x="9915" y="1584"/>
                </a:lnTo>
                <a:lnTo>
                  <a:pt x="10075" y="1584"/>
                </a:lnTo>
                <a:lnTo>
                  <a:pt x="10235" y="1584"/>
                </a:lnTo>
                <a:lnTo>
                  <a:pt x="10379" y="1584"/>
                </a:lnTo>
                <a:lnTo>
                  <a:pt x="10539" y="1584"/>
                </a:lnTo>
                <a:lnTo>
                  <a:pt x="10683" y="1584"/>
                </a:lnTo>
                <a:lnTo>
                  <a:pt x="10843" y="1584"/>
                </a:lnTo>
                <a:cubicBezTo>
                  <a:pt x="10857" y="1584"/>
                  <a:pt x="10867" y="1595"/>
                  <a:pt x="10867" y="1608"/>
                </a:cubicBezTo>
                <a:cubicBezTo>
                  <a:pt x="10867" y="1622"/>
                  <a:pt x="10857" y="1632"/>
                  <a:pt x="10843" y="1632"/>
                </a:cubicBezTo>
                <a:lnTo>
                  <a:pt x="10683" y="1632"/>
                </a:lnTo>
                <a:lnTo>
                  <a:pt x="10539" y="1632"/>
                </a:lnTo>
                <a:lnTo>
                  <a:pt x="10379" y="1632"/>
                </a:lnTo>
                <a:lnTo>
                  <a:pt x="10235" y="1632"/>
                </a:lnTo>
                <a:lnTo>
                  <a:pt x="10075" y="1632"/>
                </a:lnTo>
                <a:lnTo>
                  <a:pt x="9915" y="1632"/>
                </a:lnTo>
                <a:lnTo>
                  <a:pt x="9774" y="1632"/>
                </a:lnTo>
                <a:lnTo>
                  <a:pt x="9614" y="1648"/>
                </a:lnTo>
                <a:lnTo>
                  <a:pt x="9454" y="1664"/>
                </a:lnTo>
                <a:lnTo>
                  <a:pt x="9307" y="1680"/>
                </a:lnTo>
                <a:lnTo>
                  <a:pt x="9150" y="1680"/>
                </a:lnTo>
                <a:lnTo>
                  <a:pt x="8987" y="1696"/>
                </a:lnTo>
                <a:lnTo>
                  <a:pt x="8843" y="1696"/>
                </a:lnTo>
                <a:lnTo>
                  <a:pt x="8686" y="1696"/>
                </a:lnTo>
                <a:lnTo>
                  <a:pt x="8526" y="1712"/>
                </a:lnTo>
                <a:cubicBezTo>
                  <a:pt x="8524" y="1713"/>
                  <a:pt x="8522" y="1713"/>
                  <a:pt x="8521" y="1712"/>
                </a:cubicBezTo>
                <a:lnTo>
                  <a:pt x="8379" y="1696"/>
                </a:lnTo>
                <a:lnTo>
                  <a:pt x="8217" y="1696"/>
                </a:lnTo>
                <a:lnTo>
                  <a:pt x="8057" y="1680"/>
                </a:lnTo>
                <a:lnTo>
                  <a:pt x="7913" y="1664"/>
                </a:lnTo>
                <a:lnTo>
                  <a:pt x="7753" y="1648"/>
                </a:lnTo>
                <a:cubicBezTo>
                  <a:pt x="7752" y="1648"/>
                  <a:pt x="7750" y="1648"/>
                  <a:pt x="7749" y="1647"/>
                </a:cubicBezTo>
                <a:lnTo>
                  <a:pt x="7588" y="1599"/>
                </a:lnTo>
                <a:lnTo>
                  <a:pt x="7443" y="1551"/>
                </a:lnTo>
                <a:lnTo>
                  <a:pt x="7281" y="1486"/>
                </a:lnTo>
                <a:lnTo>
                  <a:pt x="7121" y="1406"/>
                </a:lnTo>
                <a:cubicBezTo>
                  <a:pt x="7118" y="1405"/>
                  <a:pt x="7116" y="1403"/>
                  <a:pt x="7114" y="1401"/>
                </a:cubicBezTo>
                <a:lnTo>
                  <a:pt x="6968" y="1238"/>
                </a:lnTo>
                <a:lnTo>
                  <a:pt x="6808" y="1014"/>
                </a:lnTo>
                <a:lnTo>
                  <a:pt x="6811" y="1018"/>
                </a:lnTo>
                <a:lnTo>
                  <a:pt x="6650" y="873"/>
                </a:lnTo>
                <a:lnTo>
                  <a:pt x="6506" y="713"/>
                </a:lnTo>
                <a:lnTo>
                  <a:pt x="6508" y="715"/>
                </a:lnTo>
                <a:lnTo>
                  <a:pt x="6348" y="587"/>
                </a:lnTo>
                <a:lnTo>
                  <a:pt x="6186" y="457"/>
                </a:lnTo>
                <a:lnTo>
                  <a:pt x="6042" y="313"/>
                </a:lnTo>
                <a:lnTo>
                  <a:pt x="6051" y="319"/>
                </a:lnTo>
                <a:lnTo>
                  <a:pt x="5891" y="255"/>
                </a:lnTo>
                <a:lnTo>
                  <a:pt x="5732" y="191"/>
                </a:lnTo>
                <a:lnTo>
                  <a:pt x="5588" y="143"/>
                </a:lnTo>
                <a:lnTo>
                  <a:pt x="5593" y="144"/>
                </a:lnTo>
                <a:lnTo>
                  <a:pt x="5433" y="128"/>
                </a:lnTo>
                <a:cubicBezTo>
                  <a:pt x="5432" y="128"/>
                  <a:pt x="5430" y="128"/>
                  <a:pt x="5429" y="127"/>
                </a:cubicBezTo>
                <a:lnTo>
                  <a:pt x="5270" y="80"/>
                </a:lnTo>
                <a:lnTo>
                  <a:pt x="5126" y="48"/>
                </a:lnTo>
                <a:lnTo>
                  <a:pt x="5131" y="48"/>
                </a:lnTo>
                <a:lnTo>
                  <a:pt x="4974" y="48"/>
                </a:lnTo>
                <a:lnTo>
                  <a:pt x="4811" y="64"/>
                </a:lnTo>
                <a:lnTo>
                  <a:pt x="4667" y="64"/>
                </a:lnTo>
                <a:lnTo>
                  <a:pt x="4507" y="64"/>
                </a:lnTo>
                <a:lnTo>
                  <a:pt x="4512" y="64"/>
                </a:lnTo>
                <a:lnTo>
                  <a:pt x="4350" y="96"/>
                </a:lnTo>
                <a:lnTo>
                  <a:pt x="4206" y="112"/>
                </a:lnTo>
                <a:lnTo>
                  <a:pt x="4048" y="128"/>
                </a:lnTo>
                <a:lnTo>
                  <a:pt x="3886" y="160"/>
                </a:lnTo>
                <a:lnTo>
                  <a:pt x="3739" y="176"/>
                </a:lnTo>
                <a:lnTo>
                  <a:pt x="3579" y="176"/>
                </a:lnTo>
                <a:lnTo>
                  <a:pt x="3419" y="176"/>
                </a:lnTo>
                <a:lnTo>
                  <a:pt x="3275" y="176"/>
                </a:lnTo>
                <a:lnTo>
                  <a:pt x="3115" y="176"/>
                </a:lnTo>
                <a:cubicBezTo>
                  <a:pt x="3114" y="176"/>
                  <a:pt x="3112" y="176"/>
                  <a:pt x="3110" y="176"/>
                </a:cubicBezTo>
                <a:lnTo>
                  <a:pt x="2969" y="144"/>
                </a:lnTo>
                <a:lnTo>
                  <a:pt x="2809" y="128"/>
                </a:lnTo>
                <a:lnTo>
                  <a:pt x="2646" y="112"/>
                </a:lnTo>
                <a:lnTo>
                  <a:pt x="2502" y="80"/>
                </a:lnTo>
                <a:lnTo>
                  <a:pt x="2507" y="80"/>
                </a:lnTo>
                <a:lnTo>
                  <a:pt x="2345" y="80"/>
                </a:lnTo>
                <a:lnTo>
                  <a:pt x="2185" y="64"/>
                </a:lnTo>
                <a:lnTo>
                  <a:pt x="2193" y="64"/>
                </a:lnTo>
                <a:lnTo>
                  <a:pt x="2048" y="96"/>
                </a:lnTo>
                <a:lnTo>
                  <a:pt x="1888" y="128"/>
                </a:lnTo>
                <a:lnTo>
                  <a:pt x="1892" y="127"/>
                </a:lnTo>
                <a:lnTo>
                  <a:pt x="1732" y="191"/>
                </a:lnTo>
                <a:lnTo>
                  <a:pt x="1737" y="188"/>
                </a:lnTo>
                <a:lnTo>
                  <a:pt x="1592" y="285"/>
                </a:lnTo>
                <a:lnTo>
                  <a:pt x="1432" y="381"/>
                </a:lnTo>
                <a:lnTo>
                  <a:pt x="1438" y="376"/>
                </a:lnTo>
                <a:lnTo>
                  <a:pt x="1280" y="565"/>
                </a:lnTo>
                <a:lnTo>
                  <a:pt x="1136" y="789"/>
                </a:lnTo>
                <a:lnTo>
                  <a:pt x="1137" y="786"/>
                </a:lnTo>
                <a:lnTo>
                  <a:pt x="976" y="1140"/>
                </a:lnTo>
                <a:lnTo>
                  <a:pt x="817" y="1427"/>
                </a:lnTo>
                <a:lnTo>
                  <a:pt x="672" y="1716"/>
                </a:lnTo>
                <a:lnTo>
                  <a:pt x="513" y="2002"/>
                </a:lnTo>
                <a:lnTo>
                  <a:pt x="353" y="2370"/>
                </a:lnTo>
                <a:cubicBezTo>
                  <a:pt x="352" y="2374"/>
                  <a:pt x="349" y="2377"/>
                  <a:pt x="346" y="2379"/>
                </a:cubicBezTo>
                <a:lnTo>
                  <a:pt x="200" y="2493"/>
                </a:lnTo>
                <a:lnTo>
                  <a:pt x="40" y="2589"/>
                </a:lnTo>
                <a:cubicBezTo>
                  <a:pt x="28" y="2596"/>
                  <a:pt x="14" y="2592"/>
                  <a:pt x="7" y="2581"/>
                </a:cubicBezTo>
                <a:cubicBezTo>
                  <a:pt x="0" y="2569"/>
                  <a:pt x="4" y="2555"/>
                  <a:pt x="15" y="2548"/>
                </a:cubicBezTo>
                <a:close/>
              </a:path>
            </a:pathLst>
          </a:custGeom>
          <a:solidFill>
            <a:srgbClr val="FF6600"/>
          </a:solidFill>
          <a:ln w="11113"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grpSp>
        <p:nvGrpSpPr>
          <p:cNvPr id="4" name="Group 1763"/>
          <p:cNvGrpSpPr/>
          <p:nvPr/>
        </p:nvGrpSpPr>
        <p:grpSpPr>
          <a:xfrm>
            <a:off x="854076" y="1553698"/>
            <a:ext cx="7448550" cy="3197691"/>
            <a:chOff x="854076" y="1553698"/>
            <a:chExt cx="7448550" cy="3197691"/>
          </a:xfrm>
        </p:grpSpPr>
        <p:sp>
          <p:nvSpPr>
            <p:cNvPr id="949" name="Isosceles Triangle 948"/>
            <p:cNvSpPr/>
            <p:nvPr/>
          </p:nvSpPr>
          <p:spPr>
            <a:xfrm flipV="1">
              <a:off x="2786463" y="1802991"/>
              <a:ext cx="165370" cy="204281"/>
            </a:xfrm>
            <a:prstGeom prst="triangl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0" name="TextBox 949"/>
            <p:cNvSpPr txBox="1"/>
            <p:nvPr/>
          </p:nvSpPr>
          <p:spPr>
            <a:xfrm>
              <a:off x="2755335" y="1553698"/>
              <a:ext cx="227626" cy="246221"/>
            </a:xfrm>
            <a:prstGeom prst="rect">
              <a:avLst/>
            </a:prstGeom>
            <a:noFill/>
          </p:spPr>
          <p:txBody>
            <a:bodyPr wrap="none" lIns="0" tIns="0" rIns="0" bIns="0" rtlCol="0">
              <a:spAutoFit/>
            </a:bodyPr>
            <a:lstStyle/>
            <a:p>
              <a:r>
                <a:rPr lang="en-AU" sz="1600" b="1" dirty="0" smtClean="0">
                  <a:solidFill>
                    <a:srgbClr val="C0504D"/>
                  </a:solidFill>
                </a:rPr>
                <a:t>34</a:t>
              </a:r>
            </a:p>
          </p:txBody>
        </p:sp>
        <p:sp>
          <p:nvSpPr>
            <p:cNvPr id="1919" name="Freeform 895"/>
            <p:cNvSpPr>
              <a:spLocks/>
            </p:cNvSpPr>
            <p:nvPr/>
          </p:nvSpPr>
          <p:spPr bwMode="auto">
            <a:xfrm>
              <a:off x="854076" y="1997076"/>
              <a:ext cx="7448550" cy="2754313"/>
            </a:xfrm>
            <a:custGeom>
              <a:avLst/>
              <a:gdLst/>
              <a:ahLst/>
              <a:cxnLst>
                <a:cxn ang="0">
                  <a:pos x="316" y="3814"/>
                </a:cxn>
                <a:cxn ang="0">
                  <a:pos x="772" y="2719"/>
                </a:cxn>
                <a:cxn ang="0">
                  <a:pos x="1237" y="1374"/>
                </a:cxn>
                <a:cxn ang="0">
                  <a:pos x="1705" y="568"/>
                </a:cxn>
                <a:cxn ang="0">
                  <a:pos x="2172" y="166"/>
                </a:cxn>
                <a:cxn ang="0">
                  <a:pos x="2645" y="17"/>
                </a:cxn>
                <a:cxn ang="0">
                  <a:pos x="2966" y="1"/>
                </a:cxn>
                <a:cxn ang="0">
                  <a:pos x="3274" y="32"/>
                </a:cxn>
                <a:cxn ang="0">
                  <a:pos x="3578" y="64"/>
                </a:cxn>
                <a:cxn ang="0">
                  <a:pos x="3882" y="96"/>
                </a:cxn>
                <a:cxn ang="0">
                  <a:pos x="4349" y="145"/>
                </a:cxn>
                <a:cxn ang="0">
                  <a:pos x="4671" y="161"/>
                </a:cxn>
                <a:cxn ang="0">
                  <a:pos x="4977" y="145"/>
                </a:cxn>
                <a:cxn ang="0">
                  <a:pos x="5437" y="209"/>
                </a:cxn>
                <a:cxn ang="0">
                  <a:pos x="5905" y="305"/>
                </a:cxn>
                <a:cxn ang="0">
                  <a:pos x="6377" y="598"/>
                </a:cxn>
                <a:cxn ang="0">
                  <a:pos x="6846" y="1051"/>
                </a:cxn>
                <a:cxn ang="0">
                  <a:pos x="7469" y="1946"/>
                </a:cxn>
                <a:cxn ang="0">
                  <a:pos x="7931" y="2599"/>
                </a:cxn>
                <a:cxn ang="0">
                  <a:pos x="8223" y="2689"/>
                </a:cxn>
                <a:cxn ang="0">
                  <a:pos x="8685" y="2785"/>
                </a:cxn>
                <a:cxn ang="0">
                  <a:pos x="9306" y="2832"/>
                </a:cxn>
                <a:cxn ang="0">
                  <a:pos x="9914" y="2832"/>
                </a:cxn>
                <a:cxn ang="0">
                  <a:pos x="10538" y="2784"/>
                </a:cxn>
                <a:cxn ang="0">
                  <a:pos x="10865" y="2738"/>
                </a:cxn>
                <a:cxn ang="0">
                  <a:pos x="10538" y="2832"/>
                </a:cxn>
                <a:cxn ang="0">
                  <a:pos x="9914" y="2880"/>
                </a:cxn>
                <a:cxn ang="0">
                  <a:pos x="9306" y="2880"/>
                </a:cxn>
                <a:cxn ang="0">
                  <a:pos x="8680" y="2832"/>
                </a:cxn>
                <a:cxn ang="0">
                  <a:pos x="8214" y="2736"/>
                </a:cxn>
                <a:cxn ang="0">
                  <a:pos x="7897" y="2633"/>
                </a:cxn>
                <a:cxn ang="0">
                  <a:pos x="7431" y="1975"/>
                </a:cxn>
                <a:cxn ang="0">
                  <a:pos x="6806" y="1078"/>
                </a:cxn>
                <a:cxn ang="0">
                  <a:pos x="6347" y="635"/>
                </a:cxn>
                <a:cxn ang="0">
                  <a:pos x="5892" y="351"/>
                </a:cxn>
                <a:cxn ang="0">
                  <a:pos x="5432" y="256"/>
                </a:cxn>
                <a:cxn ang="0">
                  <a:pos x="4964" y="191"/>
                </a:cxn>
                <a:cxn ang="0">
                  <a:pos x="4662" y="208"/>
                </a:cxn>
                <a:cxn ang="0">
                  <a:pos x="4344" y="192"/>
                </a:cxn>
                <a:cxn ang="0">
                  <a:pos x="3882" y="144"/>
                </a:cxn>
                <a:cxn ang="0">
                  <a:pos x="3578" y="112"/>
                </a:cxn>
                <a:cxn ang="0">
                  <a:pos x="3274" y="80"/>
                </a:cxn>
                <a:cxn ang="0">
                  <a:pos x="2975" y="48"/>
                </a:cxn>
                <a:cxn ang="0">
                  <a:pos x="2656" y="64"/>
                </a:cxn>
                <a:cxn ang="0">
                  <a:pos x="2201" y="203"/>
                </a:cxn>
                <a:cxn ang="0">
                  <a:pos x="1740" y="601"/>
                </a:cxn>
                <a:cxn ang="0">
                  <a:pos x="1280" y="1395"/>
                </a:cxn>
                <a:cxn ang="0">
                  <a:pos x="817" y="2738"/>
                </a:cxn>
                <a:cxn ang="0">
                  <a:pos x="345" y="3851"/>
                </a:cxn>
                <a:cxn ang="0">
                  <a:pos x="3" y="3999"/>
                </a:cxn>
              </a:cxnLst>
              <a:rect l="0" t="0" r="r" b="b"/>
              <a:pathLst>
                <a:path w="10869" h="4019">
                  <a:moveTo>
                    <a:pt x="20" y="3969"/>
                  </a:moveTo>
                  <a:lnTo>
                    <a:pt x="180" y="3921"/>
                  </a:lnTo>
                  <a:lnTo>
                    <a:pt x="172" y="3926"/>
                  </a:lnTo>
                  <a:lnTo>
                    <a:pt x="316" y="3814"/>
                  </a:lnTo>
                  <a:lnTo>
                    <a:pt x="308" y="3823"/>
                  </a:lnTo>
                  <a:lnTo>
                    <a:pt x="468" y="3439"/>
                  </a:lnTo>
                  <a:lnTo>
                    <a:pt x="628" y="3055"/>
                  </a:lnTo>
                  <a:lnTo>
                    <a:pt x="772" y="2719"/>
                  </a:lnTo>
                  <a:lnTo>
                    <a:pt x="932" y="2320"/>
                  </a:lnTo>
                  <a:lnTo>
                    <a:pt x="1092" y="1809"/>
                  </a:lnTo>
                  <a:lnTo>
                    <a:pt x="1236" y="1377"/>
                  </a:lnTo>
                  <a:cubicBezTo>
                    <a:pt x="1236" y="1376"/>
                    <a:pt x="1236" y="1375"/>
                    <a:pt x="1237" y="1374"/>
                  </a:cubicBezTo>
                  <a:lnTo>
                    <a:pt x="1397" y="1054"/>
                  </a:lnTo>
                  <a:lnTo>
                    <a:pt x="1558" y="796"/>
                  </a:lnTo>
                  <a:lnTo>
                    <a:pt x="1702" y="571"/>
                  </a:lnTo>
                  <a:cubicBezTo>
                    <a:pt x="1703" y="570"/>
                    <a:pt x="1704" y="569"/>
                    <a:pt x="1705" y="568"/>
                  </a:cubicBezTo>
                  <a:lnTo>
                    <a:pt x="1865" y="392"/>
                  </a:lnTo>
                  <a:cubicBezTo>
                    <a:pt x="1866" y="391"/>
                    <a:pt x="1867" y="390"/>
                    <a:pt x="1869" y="389"/>
                  </a:cubicBezTo>
                  <a:lnTo>
                    <a:pt x="2029" y="277"/>
                  </a:lnTo>
                  <a:lnTo>
                    <a:pt x="2172" y="166"/>
                  </a:lnTo>
                  <a:cubicBezTo>
                    <a:pt x="2174" y="164"/>
                    <a:pt x="2175" y="163"/>
                    <a:pt x="2178" y="162"/>
                  </a:cubicBezTo>
                  <a:lnTo>
                    <a:pt x="2338" y="98"/>
                  </a:lnTo>
                  <a:lnTo>
                    <a:pt x="2500" y="49"/>
                  </a:lnTo>
                  <a:lnTo>
                    <a:pt x="2645" y="17"/>
                  </a:lnTo>
                  <a:cubicBezTo>
                    <a:pt x="2648" y="16"/>
                    <a:pt x="2650" y="16"/>
                    <a:pt x="2653" y="17"/>
                  </a:cubicBezTo>
                  <a:lnTo>
                    <a:pt x="2813" y="33"/>
                  </a:lnTo>
                  <a:lnTo>
                    <a:pt x="2806" y="33"/>
                  </a:lnTo>
                  <a:lnTo>
                    <a:pt x="2966" y="1"/>
                  </a:lnTo>
                  <a:cubicBezTo>
                    <a:pt x="2969" y="0"/>
                    <a:pt x="2972" y="0"/>
                    <a:pt x="2976" y="1"/>
                  </a:cubicBezTo>
                  <a:lnTo>
                    <a:pt x="3120" y="33"/>
                  </a:lnTo>
                  <a:lnTo>
                    <a:pt x="3114" y="32"/>
                  </a:lnTo>
                  <a:lnTo>
                    <a:pt x="3274" y="32"/>
                  </a:lnTo>
                  <a:lnTo>
                    <a:pt x="3418" y="32"/>
                  </a:lnTo>
                  <a:cubicBezTo>
                    <a:pt x="3420" y="32"/>
                    <a:pt x="3422" y="33"/>
                    <a:pt x="3423" y="33"/>
                  </a:cubicBezTo>
                  <a:lnTo>
                    <a:pt x="3583" y="65"/>
                  </a:lnTo>
                  <a:lnTo>
                    <a:pt x="3578" y="64"/>
                  </a:lnTo>
                  <a:lnTo>
                    <a:pt x="3738" y="64"/>
                  </a:lnTo>
                  <a:cubicBezTo>
                    <a:pt x="3740" y="64"/>
                    <a:pt x="3742" y="65"/>
                    <a:pt x="3744" y="65"/>
                  </a:cubicBezTo>
                  <a:lnTo>
                    <a:pt x="3888" y="97"/>
                  </a:lnTo>
                  <a:lnTo>
                    <a:pt x="3882" y="96"/>
                  </a:lnTo>
                  <a:lnTo>
                    <a:pt x="4042" y="96"/>
                  </a:lnTo>
                  <a:cubicBezTo>
                    <a:pt x="4044" y="96"/>
                    <a:pt x="4046" y="97"/>
                    <a:pt x="4047" y="97"/>
                  </a:cubicBezTo>
                  <a:lnTo>
                    <a:pt x="4207" y="129"/>
                  </a:lnTo>
                  <a:lnTo>
                    <a:pt x="4349" y="145"/>
                  </a:lnTo>
                  <a:lnTo>
                    <a:pt x="4344" y="145"/>
                  </a:lnTo>
                  <a:lnTo>
                    <a:pt x="4504" y="129"/>
                  </a:lnTo>
                  <a:cubicBezTo>
                    <a:pt x="4506" y="128"/>
                    <a:pt x="4509" y="128"/>
                    <a:pt x="4511" y="129"/>
                  </a:cubicBezTo>
                  <a:lnTo>
                    <a:pt x="4671" y="161"/>
                  </a:lnTo>
                  <a:lnTo>
                    <a:pt x="4813" y="177"/>
                  </a:lnTo>
                  <a:lnTo>
                    <a:pt x="4806" y="177"/>
                  </a:lnTo>
                  <a:lnTo>
                    <a:pt x="4966" y="145"/>
                  </a:lnTo>
                  <a:cubicBezTo>
                    <a:pt x="4970" y="144"/>
                    <a:pt x="4974" y="144"/>
                    <a:pt x="4977" y="145"/>
                  </a:cubicBezTo>
                  <a:lnTo>
                    <a:pt x="5137" y="193"/>
                  </a:lnTo>
                  <a:lnTo>
                    <a:pt x="5130" y="192"/>
                  </a:lnTo>
                  <a:lnTo>
                    <a:pt x="5274" y="192"/>
                  </a:lnTo>
                  <a:lnTo>
                    <a:pt x="5437" y="209"/>
                  </a:lnTo>
                  <a:lnTo>
                    <a:pt x="5599" y="241"/>
                  </a:lnTo>
                  <a:lnTo>
                    <a:pt x="5741" y="257"/>
                  </a:lnTo>
                  <a:cubicBezTo>
                    <a:pt x="5743" y="257"/>
                    <a:pt x="5744" y="257"/>
                    <a:pt x="5745" y="257"/>
                  </a:cubicBezTo>
                  <a:lnTo>
                    <a:pt x="5905" y="305"/>
                  </a:lnTo>
                  <a:lnTo>
                    <a:pt x="6067" y="370"/>
                  </a:lnTo>
                  <a:cubicBezTo>
                    <a:pt x="6069" y="371"/>
                    <a:pt x="6070" y="372"/>
                    <a:pt x="6072" y="372"/>
                  </a:cubicBezTo>
                  <a:lnTo>
                    <a:pt x="6216" y="468"/>
                  </a:lnTo>
                  <a:lnTo>
                    <a:pt x="6377" y="598"/>
                  </a:lnTo>
                  <a:lnTo>
                    <a:pt x="6539" y="743"/>
                  </a:lnTo>
                  <a:lnTo>
                    <a:pt x="6682" y="871"/>
                  </a:lnTo>
                  <a:lnTo>
                    <a:pt x="6844" y="1048"/>
                  </a:lnTo>
                  <a:cubicBezTo>
                    <a:pt x="6845" y="1049"/>
                    <a:pt x="6846" y="1050"/>
                    <a:pt x="6846" y="1051"/>
                  </a:cubicBezTo>
                  <a:lnTo>
                    <a:pt x="7006" y="1291"/>
                  </a:lnTo>
                  <a:lnTo>
                    <a:pt x="7151" y="1515"/>
                  </a:lnTo>
                  <a:lnTo>
                    <a:pt x="7310" y="1739"/>
                  </a:lnTo>
                  <a:lnTo>
                    <a:pt x="7469" y="1946"/>
                  </a:lnTo>
                  <a:lnTo>
                    <a:pt x="7614" y="2155"/>
                  </a:lnTo>
                  <a:lnTo>
                    <a:pt x="7775" y="2445"/>
                  </a:lnTo>
                  <a:lnTo>
                    <a:pt x="7771" y="2439"/>
                  </a:lnTo>
                  <a:lnTo>
                    <a:pt x="7931" y="2599"/>
                  </a:lnTo>
                  <a:lnTo>
                    <a:pt x="7924" y="2595"/>
                  </a:lnTo>
                  <a:lnTo>
                    <a:pt x="8068" y="2659"/>
                  </a:lnTo>
                  <a:lnTo>
                    <a:pt x="8063" y="2657"/>
                  </a:lnTo>
                  <a:lnTo>
                    <a:pt x="8223" y="2689"/>
                  </a:lnTo>
                  <a:lnTo>
                    <a:pt x="8383" y="2721"/>
                  </a:lnTo>
                  <a:lnTo>
                    <a:pt x="8530" y="2770"/>
                  </a:lnTo>
                  <a:lnTo>
                    <a:pt x="8525" y="2769"/>
                  </a:lnTo>
                  <a:lnTo>
                    <a:pt x="8685" y="2785"/>
                  </a:lnTo>
                  <a:lnTo>
                    <a:pt x="8845" y="2801"/>
                  </a:lnTo>
                  <a:lnTo>
                    <a:pt x="8989" y="2817"/>
                  </a:lnTo>
                  <a:lnTo>
                    <a:pt x="9149" y="2833"/>
                  </a:lnTo>
                  <a:lnTo>
                    <a:pt x="9306" y="2832"/>
                  </a:lnTo>
                  <a:lnTo>
                    <a:pt x="9450" y="2832"/>
                  </a:lnTo>
                  <a:lnTo>
                    <a:pt x="9610" y="2832"/>
                  </a:lnTo>
                  <a:lnTo>
                    <a:pt x="9770" y="2832"/>
                  </a:lnTo>
                  <a:lnTo>
                    <a:pt x="9914" y="2832"/>
                  </a:lnTo>
                  <a:lnTo>
                    <a:pt x="10072" y="2817"/>
                  </a:lnTo>
                  <a:lnTo>
                    <a:pt x="10232" y="2801"/>
                  </a:lnTo>
                  <a:lnTo>
                    <a:pt x="10376" y="2785"/>
                  </a:lnTo>
                  <a:lnTo>
                    <a:pt x="10538" y="2784"/>
                  </a:lnTo>
                  <a:lnTo>
                    <a:pt x="10680" y="2769"/>
                  </a:lnTo>
                  <a:lnTo>
                    <a:pt x="10676" y="2769"/>
                  </a:lnTo>
                  <a:lnTo>
                    <a:pt x="10836" y="2721"/>
                  </a:lnTo>
                  <a:cubicBezTo>
                    <a:pt x="10848" y="2718"/>
                    <a:pt x="10862" y="2725"/>
                    <a:pt x="10865" y="2738"/>
                  </a:cubicBezTo>
                  <a:cubicBezTo>
                    <a:pt x="10869" y="2750"/>
                    <a:pt x="10862" y="2764"/>
                    <a:pt x="10849" y="2767"/>
                  </a:cubicBezTo>
                  <a:lnTo>
                    <a:pt x="10689" y="2815"/>
                  </a:lnTo>
                  <a:cubicBezTo>
                    <a:pt x="10688" y="2816"/>
                    <a:pt x="10687" y="2816"/>
                    <a:pt x="10685" y="2816"/>
                  </a:cubicBezTo>
                  <a:lnTo>
                    <a:pt x="10538" y="2832"/>
                  </a:lnTo>
                  <a:lnTo>
                    <a:pt x="10381" y="2832"/>
                  </a:lnTo>
                  <a:lnTo>
                    <a:pt x="10237" y="2848"/>
                  </a:lnTo>
                  <a:lnTo>
                    <a:pt x="10077" y="2864"/>
                  </a:lnTo>
                  <a:lnTo>
                    <a:pt x="9914" y="2880"/>
                  </a:lnTo>
                  <a:lnTo>
                    <a:pt x="9770" y="2880"/>
                  </a:lnTo>
                  <a:lnTo>
                    <a:pt x="9610" y="2880"/>
                  </a:lnTo>
                  <a:lnTo>
                    <a:pt x="9450" y="2880"/>
                  </a:lnTo>
                  <a:lnTo>
                    <a:pt x="9306" y="2880"/>
                  </a:lnTo>
                  <a:lnTo>
                    <a:pt x="9144" y="2880"/>
                  </a:lnTo>
                  <a:lnTo>
                    <a:pt x="8984" y="2864"/>
                  </a:lnTo>
                  <a:lnTo>
                    <a:pt x="8840" y="2848"/>
                  </a:lnTo>
                  <a:lnTo>
                    <a:pt x="8680" y="2832"/>
                  </a:lnTo>
                  <a:lnTo>
                    <a:pt x="8520" y="2816"/>
                  </a:lnTo>
                  <a:cubicBezTo>
                    <a:pt x="8518" y="2816"/>
                    <a:pt x="8517" y="2816"/>
                    <a:pt x="8515" y="2815"/>
                  </a:cubicBezTo>
                  <a:lnTo>
                    <a:pt x="8374" y="2768"/>
                  </a:lnTo>
                  <a:lnTo>
                    <a:pt x="8214" y="2736"/>
                  </a:lnTo>
                  <a:lnTo>
                    <a:pt x="8054" y="2704"/>
                  </a:lnTo>
                  <a:cubicBezTo>
                    <a:pt x="8052" y="2704"/>
                    <a:pt x="8050" y="2703"/>
                    <a:pt x="8049" y="2702"/>
                  </a:cubicBezTo>
                  <a:lnTo>
                    <a:pt x="7905" y="2638"/>
                  </a:lnTo>
                  <a:cubicBezTo>
                    <a:pt x="7902" y="2637"/>
                    <a:pt x="7900" y="2636"/>
                    <a:pt x="7897" y="2633"/>
                  </a:cubicBezTo>
                  <a:lnTo>
                    <a:pt x="7737" y="2473"/>
                  </a:lnTo>
                  <a:cubicBezTo>
                    <a:pt x="7736" y="2472"/>
                    <a:pt x="7735" y="2470"/>
                    <a:pt x="7733" y="2468"/>
                  </a:cubicBezTo>
                  <a:lnTo>
                    <a:pt x="7575" y="2182"/>
                  </a:lnTo>
                  <a:lnTo>
                    <a:pt x="7431" y="1975"/>
                  </a:lnTo>
                  <a:lnTo>
                    <a:pt x="7271" y="1766"/>
                  </a:lnTo>
                  <a:lnTo>
                    <a:pt x="7110" y="1541"/>
                  </a:lnTo>
                  <a:lnTo>
                    <a:pt x="6966" y="1318"/>
                  </a:lnTo>
                  <a:lnTo>
                    <a:pt x="6806" y="1078"/>
                  </a:lnTo>
                  <a:lnTo>
                    <a:pt x="6809" y="1081"/>
                  </a:lnTo>
                  <a:lnTo>
                    <a:pt x="6651" y="906"/>
                  </a:lnTo>
                  <a:lnTo>
                    <a:pt x="6506" y="778"/>
                  </a:lnTo>
                  <a:lnTo>
                    <a:pt x="6347" y="635"/>
                  </a:lnTo>
                  <a:lnTo>
                    <a:pt x="6189" y="508"/>
                  </a:lnTo>
                  <a:lnTo>
                    <a:pt x="6045" y="412"/>
                  </a:lnTo>
                  <a:lnTo>
                    <a:pt x="6050" y="415"/>
                  </a:lnTo>
                  <a:lnTo>
                    <a:pt x="5892" y="351"/>
                  </a:lnTo>
                  <a:lnTo>
                    <a:pt x="5732" y="303"/>
                  </a:lnTo>
                  <a:lnTo>
                    <a:pt x="5736" y="304"/>
                  </a:lnTo>
                  <a:lnTo>
                    <a:pt x="5590" y="288"/>
                  </a:lnTo>
                  <a:lnTo>
                    <a:pt x="5432" y="256"/>
                  </a:lnTo>
                  <a:lnTo>
                    <a:pt x="5274" y="240"/>
                  </a:lnTo>
                  <a:lnTo>
                    <a:pt x="5130" y="240"/>
                  </a:lnTo>
                  <a:cubicBezTo>
                    <a:pt x="5128" y="240"/>
                    <a:pt x="5126" y="240"/>
                    <a:pt x="5124" y="239"/>
                  </a:cubicBezTo>
                  <a:lnTo>
                    <a:pt x="4964" y="191"/>
                  </a:lnTo>
                  <a:lnTo>
                    <a:pt x="4975" y="192"/>
                  </a:lnTo>
                  <a:lnTo>
                    <a:pt x="4815" y="224"/>
                  </a:lnTo>
                  <a:cubicBezTo>
                    <a:pt x="4813" y="224"/>
                    <a:pt x="4810" y="225"/>
                    <a:pt x="4808" y="224"/>
                  </a:cubicBezTo>
                  <a:lnTo>
                    <a:pt x="4662" y="208"/>
                  </a:lnTo>
                  <a:lnTo>
                    <a:pt x="4502" y="176"/>
                  </a:lnTo>
                  <a:lnTo>
                    <a:pt x="4509" y="176"/>
                  </a:lnTo>
                  <a:lnTo>
                    <a:pt x="4349" y="192"/>
                  </a:lnTo>
                  <a:cubicBezTo>
                    <a:pt x="4347" y="193"/>
                    <a:pt x="4345" y="193"/>
                    <a:pt x="4344" y="192"/>
                  </a:cubicBezTo>
                  <a:lnTo>
                    <a:pt x="4198" y="176"/>
                  </a:lnTo>
                  <a:lnTo>
                    <a:pt x="4038" y="144"/>
                  </a:lnTo>
                  <a:lnTo>
                    <a:pt x="4042" y="144"/>
                  </a:lnTo>
                  <a:lnTo>
                    <a:pt x="3882" y="144"/>
                  </a:lnTo>
                  <a:cubicBezTo>
                    <a:pt x="3881" y="144"/>
                    <a:pt x="3879" y="144"/>
                    <a:pt x="3877" y="144"/>
                  </a:cubicBezTo>
                  <a:lnTo>
                    <a:pt x="3733" y="112"/>
                  </a:lnTo>
                  <a:lnTo>
                    <a:pt x="3738" y="112"/>
                  </a:lnTo>
                  <a:lnTo>
                    <a:pt x="3578" y="112"/>
                  </a:lnTo>
                  <a:cubicBezTo>
                    <a:pt x="3577" y="112"/>
                    <a:pt x="3575" y="112"/>
                    <a:pt x="3574" y="112"/>
                  </a:cubicBezTo>
                  <a:lnTo>
                    <a:pt x="3414" y="80"/>
                  </a:lnTo>
                  <a:lnTo>
                    <a:pt x="3418" y="80"/>
                  </a:lnTo>
                  <a:lnTo>
                    <a:pt x="3274" y="80"/>
                  </a:lnTo>
                  <a:lnTo>
                    <a:pt x="3114" y="80"/>
                  </a:lnTo>
                  <a:cubicBezTo>
                    <a:pt x="3113" y="80"/>
                    <a:pt x="3111" y="80"/>
                    <a:pt x="3109" y="80"/>
                  </a:cubicBezTo>
                  <a:lnTo>
                    <a:pt x="2965" y="48"/>
                  </a:lnTo>
                  <a:lnTo>
                    <a:pt x="2975" y="48"/>
                  </a:lnTo>
                  <a:lnTo>
                    <a:pt x="2815" y="80"/>
                  </a:lnTo>
                  <a:cubicBezTo>
                    <a:pt x="2813" y="80"/>
                    <a:pt x="2810" y="81"/>
                    <a:pt x="2808" y="80"/>
                  </a:cubicBezTo>
                  <a:lnTo>
                    <a:pt x="2648" y="64"/>
                  </a:lnTo>
                  <a:lnTo>
                    <a:pt x="2656" y="64"/>
                  </a:lnTo>
                  <a:lnTo>
                    <a:pt x="2513" y="95"/>
                  </a:lnTo>
                  <a:lnTo>
                    <a:pt x="2355" y="143"/>
                  </a:lnTo>
                  <a:lnTo>
                    <a:pt x="2195" y="207"/>
                  </a:lnTo>
                  <a:lnTo>
                    <a:pt x="2201" y="203"/>
                  </a:lnTo>
                  <a:lnTo>
                    <a:pt x="2056" y="316"/>
                  </a:lnTo>
                  <a:lnTo>
                    <a:pt x="1896" y="428"/>
                  </a:lnTo>
                  <a:lnTo>
                    <a:pt x="1900" y="425"/>
                  </a:lnTo>
                  <a:lnTo>
                    <a:pt x="1740" y="601"/>
                  </a:lnTo>
                  <a:lnTo>
                    <a:pt x="1743" y="597"/>
                  </a:lnTo>
                  <a:lnTo>
                    <a:pt x="1599" y="821"/>
                  </a:lnTo>
                  <a:lnTo>
                    <a:pt x="1440" y="1075"/>
                  </a:lnTo>
                  <a:lnTo>
                    <a:pt x="1280" y="1395"/>
                  </a:lnTo>
                  <a:lnTo>
                    <a:pt x="1281" y="1392"/>
                  </a:lnTo>
                  <a:lnTo>
                    <a:pt x="1137" y="1824"/>
                  </a:lnTo>
                  <a:lnTo>
                    <a:pt x="977" y="2337"/>
                  </a:lnTo>
                  <a:lnTo>
                    <a:pt x="817" y="2738"/>
                  </a:lnTo>
                  <a:lnTo>
                    <a:pt x="673" y="3074"/>
                  </a:lnTo>
                  <a:lnTo>
                    <a:pt x="513" y="3458"/>
                  </a:lnTo>
                  <a:lnTo>
                    <a:pt x="353" y="3842"/>
                  </a:lnTo>
                  <a:cubicBezTo>
                    <a:pt x="351" y="3846"/>
                    <a:pt x="348" y="3849"/>
                    <a:pt x="345" y="3851"/>
                  </a:cubicBezTo>
                  <a:lnTo>
                    <a:pt x="201" y="3963"/>
                  </a:lnTo>
                  <a:cubicBezTo>
                    <a:pt x="199" y="3965"/>
                    <a:pt x="196" y="3967"/>
                    <a:pt x="193" y="3967"/>
                  </a:cubicBezTo>
                  <a:lnTo>
                    <a:pt x="33" y="4015"/>
                  </a:lnTo>
                  <a:cubicBezTo>
                    <a:pt x="21" y="4019"/>
                    <a:pt x="7" y="4012"/>
                    <a:pt x="3" y="3999"/>
                  </a:cubicBezTo>
                  <a:cubicBezTo>
                    <a:pt x="0" y="3987"/>
                    <a:pt x="7" y="3973"/>
                    <a:pt x="20" y="3969"/>
                  </a:cubicBezTo>
                  <a:close/>
                </a:path>
              </a:pathLst>
            </a:custGeom>
            <a:solidFill>
              <a:srgbClr val="C0504D"/>
            </a:solidFill>
            <a:ln w="11113" cap="flat">
              <a:solidFill>
                <a:srgbClr val="C0504D"/>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920" name="Rectangle 896"/>
          <p:cNvSpPr>
            <a:spLocks noChangeArrowheads="1"/>
          </p:cNvSpPr>
          <p:nvPr/>
        </p:nvSpPr>
        <p:spPr bwMode="auto">
          <a:xfrm>
            <a:off x="8435976" y="5022851"/>
            <a:ext cx="16671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1" name="Rectangle 897"/>
          <p:cNvSpPr>
            <a:spLocks noChangeArrowheads="1"/>
          </p:cNvSpPr>
          <p:nvPr/>
        </p:nvSpPr>
        <p:spPr bwMode="auto">
          <a:xfrm>
            <a:off x="8440739" y="4481514"/>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2" name="Rectangle 898"/>
          <p:cNvSpPr>
            <a:spLocks noChangeArrowheads="1"/>
          </p:cNvSpPr>
          <p:nvPr/>
        </p:nvSpPr>
        <p:spPr bwMode="auto">
          <a:xfrm>
            <a:off x="8440739" y="3940176"/>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3" name="Rectangle 899"/>
          <p:cNvSpPr>
            <a:spLocks noChangeArrowheads="1"/>
          </p:cNvSpPr>
          <p:nvPr/>
        </p:nvSpPr>
        <p:spPr bwMode="auto">
          <a:xfrm>
            <a:off x="8440739" y="3398839"/>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4" name="Rectangle 900"/>
          <p:cNvSpPr>
            <a:spLocks noChangeArrowheads="1"/>
          </p:cNvSpPr>
          <p:nvPr/>
        </p:nvSpPr>
        <p:spPr bwMode="auto">
          <a:xfrm>
            <a:off x="8440739" y="2857501"/>
            <a:ext cx="23083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80%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5" name="Rectangle 901"/>
          <p:cNvSpPr>
            <a:spLocks noChangeArrowheads="1"/>
          </p:cNvSpPr>
          <p:nvPr/>
        </p:nvSpPr>
        <p:spPr bwMode="auto">
          <a:xfrm>
            <a:off x="8432801" y="2316164"/>
            <a:ext cx="29495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100%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6" name="Rectangle 902"/>
          <p:cNvSpPr>
            <a:spLocks noChangeArrowheads="1"/>
          </p:cNvSpPr>
          <p:nvPr/>
        </p:nvSpPr>
        <p:spPr bwMode="auto">
          <a:xfrm>
            <a:off x="8432801" y="1774826"/>
            <a:ext cx="29495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120%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7" name="Rectangle 903"/>
          <p:cNvSpPr>
            <a:spLocks noChangeArrowheads="1"/>
          </p:cNvSpPr>
          <p:nvPr/>
        </p:nvSpPr>
        <p:spPr bwMode="auto">
          <a:xfrm>
            <a:off x="8432801" y="1233489"/>
            <a:ext cx="29495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140%</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8" name="Rectangle 904"/>
          <p:cNvSpPr>
            <a:spLocks noChangeArrowheads="1"/>
          </p:cNvSpPr>
          <p:nvPr/>
        </p:nvSpPr>
        <p:spPr bwMode="auto">
          <a:xfrm>
            <a:off x="574676" y="5022851"/>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29" name="Rectangle 905"/>
          <p:cNvSpPr>
            <a:spLocks noChangeArrowheads="1"/>
          </p:cNvSpPr>
          <p:nvPr/>
        </p:nvSpPr>
        <p:spPr bwMode="auto">
          <a:xfrm>
            <a:off x="630239" y="5022851"/>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0" name="Rectangle 906"/>
          <p:cNvSpPr>
            <a:spLocks noChangeArrowheads="1"/>
          </p:cNvSpPr>
          <p:nvPr/>
        </p:nvSpPr>
        <p:spPr bwMode="auto">
          <a:xfrm>
            <a:off x="304801" y="4391026"/>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1" name="Rectangle 907"/>
          <p:cNvSpPr>
            <a:spLocks noChangeArrowheads="1"/>
          </p:cNvSpPr>
          <p:nvPr/>
        </p:nvSpPr>
        <p:spPr bwMode="auto">
          <a:xfrm>
            <a:off x="304801" y="3759201"/>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2" name="Rectangle 908"/>
          <p:cNvSpPr>
            <a:spLocks noChangeArrowheads="1"/>
          </p:cNvSpPr>
          <p:nvPr/>
        </p:nvSpPr>
        <p:spPr bwMode="auto">
          <a:xfrm>
            <a:off x="304801" y="3128964"/>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3" name="Rectangle 909"/>
          <p:cNvSpPr>
            <a:spLocks noChangeArrowheads="1"/>
          </p:cNvSpPr>
          <p:nvPr/>
        </p:nvSpPr>
        <p:spPr bwMode="auto">
          <a:xfrm>
            <a:off x="304801" y="2497139"/>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4" name="Rectangle 910"/>
          <p:cNvSpPr>
            <a:spLocks noChangeArrowheads="1"/>
          </p:cNvSpPr>
          <p:nvPr/>
        </p:nvSpPr>
        <p:spPr bwMode="auto">
          <a:xfrm>
            <a:off x="304801" y="1865314"/>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5" name="Rectangle 911"/>
          <p:cNvSpPr>
            <a:spLocks noChangeArrowheads="1"/>
          </p:cNvSpPr>
          <p:nvPr/>
        </p:nvSpPr>
        <p:spPr bwMode="auto">
          <a:xfrm>
            <a:off x="304801" y="1233489"/>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$60,000 </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6" name="Rectangle 912"/>
          <p:cNvSpPr>
            <a:spLocks noChangeArrowheads="1"/>
          </p:cNvSpPr>
          <p:nvPr/>
        </p:nvSpPr>
        <p:spPr bwMode="auto">
          <a:xfrm>
            <a:off x="81597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7" name="Rectangle 913"/>
          <p:cNvSpPr>
            <a:spLocks noChangeArrowheads="1"/>
          </p:cNvSpPr>
          <p:nvPr/>
        </p:nvSpPr>
        <p:spPr bwMode="auto">
          <a:xfrm>
            <a:off x="102711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8" name="Rectangle 914"/>
          <p:cNvSpPr>
            <a:spLocks noChangeArrowheads="1"/>
          </p:cNvSpPr>
          <p:nvPr/>
        </p:nvSpPr>
        <p:spPr bwMode="auto">
          <a:xfrm>
            <a:off x="123983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19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39" name="Rectangle 915"/>
          <p:cNvSpPr>
            <a:spLocks noChangeArrowheads="1"/>
          </p:cNvSpPr>
          <p:nvPr/>
        </p:nvSpPr>
        <p:spPr bwMode="auto">
          <a:xfrm>
            <a:off x="145097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0" name="Rectangle 916"/>
          <p:cNvSpPr>
            <a:spLocks noChangeArrowheads="1"/>
          </p:cNvSpPr>
          <p:nvPr/>
        </p:nvSpPr>
        <p:spPr bwMode="auto">
          <a:xfrm>
            <a:off x="166370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1" name="Rectangle 917"/>
          <p:cNvSpPr>
            <a:spLocks noChangeArrowheads="1"/>
          </p:cNvSpPr>
          <p:nvPr/>
        </p:nvSpPr>
        <p:spPr bwMode="auto">
          <a:xfrm>
            <a:off x="187483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2" name="Rectangle 918"/>
          <p:cNvSpPr>
            <a:spLocks noChangeArrowheads="1"/>
          </p:cNvSpPr>
          <p:nvPr/>
        </p:nvSpPr>
        <p:spPr bwMode="auto">
          <a:xfrm>
            <a:off x="208756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3" name="Rectangle 919"/>
          <p:cNvSpPr>
            <a:spLocks noChangeArrowheads="1"/>
          </p:cNvSpPr>
          <p:nvPr/>
        </p:nvSpPr>
        <p:spPr bwMode="auto">
          <a:xfrm>
            <a:off x="229870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29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4" name="Rectangle 920"/>
          <p:cNvSpPr>
            <a:spLocks noChangeArrowheads="1"/>
          </p:cNvSpPr>
          <p:nvPr/>
        </p:nvSpPr>
        <p:spPr bwMode="auto">
          <a:xfrm>
            <a:off x="251142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5" name="Rectangle 921"/>
          <p:cNvSpPr>
            <a:spLocks noChangeArrowheads="1"/>
          </p:cNvSpPr>
          <p:nvPr/>
        </p:nvSpPr>
        <p:spPr bwMode="auto">
          <a:xfrm>
            <a:off x="272256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6" name="Rectangle 922"/>
          <p:cNvSpPr>
            <a:spLocks noChangeArrowheads="1"/>
          </p:cNvSpPr>
          <p:nvPr/>
        </p:nvSpPr>
        <p:spPr bwMode="auto">
          <a:xfrm>
            <a:off x="293528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7" name="Rectangle 923"/>
          <p:cNvSpPr>
            <a:spLocks noChangeArrowheads="1"/>
          </p:cNvSpPr>
          <p:nvPr/>
        </p:nvSpPr>
        <p:spPr bwMode="auto">
          <a:xfrm>
            <a:off x="314642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8" name="Rectangle 924"/>
          <p:cNvSpPr>
            <a:spLocks noChangeArrowheads="1"/>
          </p:cNvSpPr>
          <p:nvPr/>
        </p:nvSpPr>
        <p:spPr bwMode="auto">
          <a:xfrm>
            <a:off x="335915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39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49" name="Rectangle 925"/>
          <p:cNvSpPr>
            <a:spLocks noChangeArrowheads="1"/>
          </p:cNvSpPr>
          <p:nvPr/>
        </p:nvSpPr>
        <p:spPr bwMode="auto">
          <a:xfrm>
            <a:off x="357028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0" name="Rectangle 926"/>
          <p:cNvSpPr>
            <a:spLocks noChangeArrowheads="1"/>
          </p:cNvSpPr>
          <p:nvPr/>
        </p:nvSpPr>
        <p:spPr bwMode="auto">
          <a:xfrm>
            <a:off x="378142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1" name="Rectangle 927"/>
          <p:cNvSpPr>
            <a:spLocks noChangeArrowheads="1"/>
          </p:cNvSpPr>
          <p:nvPr/>
        </p:nvSpPr>
        <p:spPr bwMode="auto">
          <a:xfrm>
            <a:off x="399415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2" name="Rectangle 928"/>
          <p:cNvSpPr>
            <a:spLocks noChangeArrowheads="1"/>
          </p:cNvSpPr>
          <p:nvPr/>
        </p:nvSpPr>
        <p:spPr bwMode="auto">
          <a:xfrm>
            <a:off x="420528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3" name="Rectangle 929"/>
          <p:cNvSpPr>
            <a:spLocks noChangeArrowheads="1"/>
          </p:cNvSpPr>
          <p:nvPr/>
        </p:nvSpPr>
        <p:spPr bwMode="auto">
          <a:xfrm>
            <a:off x="441801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49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4" name="Rectangle 930"/>
          <p:cNvSpPr>
            <a:spLocks noChangeArrowheads="1"/>
          </p:cNvSpPr>
          <p:nvPr/>
        </p:nvSpPr>
        <p:spPr bwMode="auto">
          <a:xfrm>
            <a:off x="462915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5" name="Rectangle 931"/>
          <p:cNvSpPr>
            <a:spLocks noChangeArrowheads="1"/>
          </p:cNvSpPr>
          <p:nvPr/>
        </p:nvSpPr>
        <p:spPr bwMode="auto">
          <a:xfrm>
            <a:off x="484187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6" name="Rectangle 932"/>
          <p:cNvSpPr>
            <a:spLocks noChangeArrowheads="1"/>
          </p:cNvSpPr>
          <p:nvPr/>
        </p:nvSpPr>
        <p:spPr bwMode="auto">
          <a:xfrm>
            <a:off x="505301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7" name="Rectangle 933"/>
          <p:cNvSpPr>
            <a:spLocks noChangeArrowheads="1"/>
          </p:cNvSpPr>
          <p:nvPr/>
        </p:nvSpPr>
        <p:spPr bwMode="auto">
          <a:xfrm>
            <a:off x="526573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8" name="Rectangle 934"/>
          <p:cNvSpPr>
            <a:spLocks noChangeArrowheads="1"/>
          </p:cNvSpPr>
          <p:nvPr/>
        </p:nvSpPr>
        <p:spPr bwMode="auto">
          <a:xfrm>
            <a:off x="547687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59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59" name="Rectangle 935"/>
          <p:cNvSpPr>
            <a:spLocks noChangeArrowheads="1"/>
          </p:cNvSpPr>
          <p:nvPr/>
        </p:nvSpPr>
        <p:spPr bwMode="auto">
          <a:xfrm>
            <a:off x="568960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0" name="Rectangle 936"/>
          <p:cNvSpPr>
            <a:spLocks noChangeArrowheads="1"/>
          </p:cNvSpPr>
          <p:nvPr/>
        </p:nvSpPr>
        <p:spPr bwMode="auto">
          <a:xfrm>
            <a:off x="590073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1" name="Rectangle 937"/>
          <p:cNvSpPr>
            <a:spLocks noChangeArrowheads="1"/>
          </p:cNvSpPr>
          <p:nvPr/>
        </p:nvSpPr>
        <p:spPr bwMode="auto">
          <a:xfrm>
            <a:off x="611346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2" name="Rectangle 938"/>
          <p:cNvSpPr>
            <a:spLocks noChangeArrowheads="1"/>
          </p:cNvSpPr>
          <p:nvPr/>
        </p:nvSpPr>
        <p:spPr bwMode="auto">
          <a:xfrm>
            <a:off x="632460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3" name="Rectangle 939"/>
          <p:cNvSpPr>
            <a:spLocks noChangeArrowheads="1"/>
          </p:cNvSpPr>
          <p:nvPr/>
        </p:nvSpPr>
        <p:spPr bwMode="auto">
          <a:xfrm>
            <a:off x="6535739"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69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4" name="Rectangle 940"/>
          <p:cNvSpPr>
            <a:spLocks noChangeArrowheads="1"/>
          </p:cNvSpPr>
          <p:nvPr/>
        </p:nvSpPr>
        <p:spPr bwMode="auto">
          <a:xfrm>
            <a:off x="6748464"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5" name="Rectangle 941"/>
          <p:cNvSpPr>
            <a:spLocks noChangeArrowheads="1"/>
          </p:cNvSpPr>
          <p:nvPr/>
        </p:nvSpPr>
        <p:spPr bwMode="auto">
          <a:xfrm>
            <a:off x="695960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6" name="Rectangle 942"/>
          <p:cNvSpPr>
            <a:spLocks noChangeArrowheads="1"/>
          </p:cNvSpPr>
          <p:nvPr/>
        </p:nvSpPr>
        <p:spPr bwMode="auto">
          <a:xfrm>
            <a:off x="717232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8" name="Rectangle 944"/>
          <p:cNvSpPr>
            <a:spLocks noChangeArrowheads="1"/>
          </p:cNvSpPr>
          <p:nvPr/>
        </p:nvSpPr>
        <p:spPr bwMode="auto">
          <a:xfrm>
            <a:off x="7383463"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77</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69" name="Rectangle 945"/>
          <p:cNvSpPr>
            <a:spLocks noChangeArrowheads="1"/>
          </p:cNvSpPr>
          <p:nvPr/>
        </p:nvSpPr>
        <p:spPr bwMode="auto">
          <a:xfrm>
            <a:off x="7596188"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79</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70" name="Rectangle 946"/>
          <p:cNvSpPr>
            <a:spLocks noChangeArrowheads="1"/>
          </p:cNvSpPr>
          <p:nvPr/>
        </p:nvSpPr>
        <p:spPr bwMode="auto">
          <a:xfrm>
            <a:off x="7807326"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81</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71" name="Rectangle 947"/>
          <p:cNvSpPr>
            <a:spLocks noChangeArrowheads="1"/>
          </p:cNvSpPr>
          <p:nvPr/>
        </p:nvSpPr>
        <p:spPr bwMode="auto">
          <a:xfrm>
            <a:off x="8020051" y="5156201"/>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83</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972" name="Rectangle 948"/>
          <p:cNvSpPr>
            <a:spLocks noChangeArrowheads="1"/>
          </p:cNvSpPr>
          <p:nvPr/>
        </p:nvSpPr>
        <p:spPr bwMode="auto">
          <a:xfrm>
            <a:off x="8208963" y="5156201"/>
            <a:ext cx="19556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j-lt"/>
                <a:cs typeface="Arial" pitchFamily="34" charset="0"/>
              </a:rPr>
              <a:t>85+</a:t>
            </a:r>
            <a:endParaRPr kumimoji="0" lang="en-US" sz="900" b="0" i="0" u="none" strike="noStrike" cap="none" normalizeH="0" baseline="0" dirty="0" smtClean="0">
              <a:ln>
                <a:noFill/>
              </a:ln>
              <a:solidFill>
                <a:schemeClr val="tx1"/>
              </a:solidFill>
              <a:effectLst/>
              <a:latin typeface="+mj-lt"/>
              <a:cs typeface="Arial" pitchFamily="34" charset="0"/>
            </a:endParaRPr>
          </a:p>
        </p:txBody>
      </p:sp>
      <p:sp>
        <p:nvSpPr>
          <p:cNvPr id="150" name="Rectangle 19"/>
          <p:cNvSpPr>
            <a:spLocks/>
          </p:cNvSpPr>
          <p:nvPr/>
        </p:nvSpPr>
        <p:spPr bwMode="auto">
          <a:xfrm>
            <a:off x="-28575" y="6519863"/>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animBg="1"/>
      <p:bldP spid="952" grpId="0"/>
      <p:bldP spid="19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idx="4294967295"/>
          </p:nvPr>
        </p:nvSpPr>
        <p:spPr>
          <a:xfrm>
            <a:off x="219086" y="1"/>
            <a:ext cx="8924925" cy="828675"/>
          </a:xfrm>
        </p:spPr>
        <p:txBody>
          <a:bodyPr/>
          <a:lstStyle/>
          <a:p>
            <a:r>
              <a:rPr lang="en-AU" sz="2400" dirty="0" smtClean="0"/>
              <a:t>There has been a shift in the Australian economy … away from manufacturing and towards healthcare</a:t>
            </a:r>
          </a:p>
        </p:txBody>
      </p:sp>
      <p:sp>
        <p:nvSpPr>
          <p:cNvPr id="15364" name="Text Box 4"/>
          <p:cNvSpPr txBox="1">
            <a:spLocks noChangeArrowheads="1"/>
          </p:cNvSpPr>
          <p:nvPr/>
        </p:nvSpPr>
        <p:spPr bwMode="auto">
          <a:xfrm>
            <a:off x="568755" y="5797822"/>
            <a:ext cx="8416925" cy="646331"/>
          </a:xfrm>
          <a:prstGeom prst="rect">
            <a:avLst/>
          </a:prstGeom>
          <a:noFill/>
          <a:ln w="9525" algn="ctr">
            <a:noFill/>
            <a:miter lim="800000"/>
            <a:headEnd/>
            <a:tailEnd/>
          </a:ln>
        </p:spPr>
        <p:txBody>
          <a:bodyPr wrap="square">
            <a:spAutoFit/>
          </a:bodyPr>
          <a:lstStyle/>
          <a:p>
            <a:pPr marL="180975" indent="-180975">
              <a:buSzPct val="150000"/>
              <a:buFontTx/>
              <a:buChar char="•"/>
            </a:pPr>
            <a:r>
              <a:rPr lang="en-AU" dirty="0" smtClean="0">
                <a:solidFill>
                  <a:srgbClr val="FF3333"/>
                </a:solidFill>
              </a:rPr>
              <a:t>Net change in total jobs in Australia over two successive five-year periods, May 2003 – May 2013</a:t>
            </a:r>
            <a:endParaRPr lang="en-AU" dirty="0">
              <a:solidFill>
                <a:srgbClr val="FF3333"/>
              </a:solidFill>
            </a:endParaRPr>
          </a:p>
        </p:txBody>
      </p:sp>
      <p:sp>
        <p:nvSpPr>
          <p:cNvPr id="1280" name="Rectangle 256"/>
          <p:cNvSpPr>
            <a:spLocks noChangeArrowheads="1"/>
          </p:cNvSpPr>
          <p:nvPr/>
        </p:nvSpPr>
        <p:spPr bwMode="auto">
          <a:xfrm>
            <a:off x="7307844" y="5593807"/>
            <a:ext cx="150318" cy="138031"/>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282" name="Rectangle 258"/>
          <p:cNvSpPr>
            <a:spLocks noChangeArrowheads="1"/>
          </p:cNvSpPr>
          <p:nvPr/>
        </p:nvSpPr>
        <p:spPr bwMode="auto">
          <a:xfrm>
            <a:off x="7482990" y="5585869"/>
            <a:ext cx="60753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000000"/>
                </a:solidFill>
                <a:latin typeface="Arial"/>
                <a:cs typeface="Arial" pitchFamily="34" charset="0"/>
              </a:rPr>
              <a:t>2003-2008</a:t>
            </a:r>
          </a:p>
        </p:txBody>
      </p:sp>
      <p:sp>
        <p:nvSpPr>
          <p:cNvPr id="1285" name="Rectangle 261"/>
          <p:cNvSpPr>
            <a:spLocks noChangeArrowheads="1"/>
          </p:cNvSpPr>
          <p:nvPr/>
        </p:nvSpPr>
        <p:spPr bwMode="auto">
          <a:xfrm>
            <a:off x="8305745" y="5585869"/>
            <a:ext cx="60753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000000"/>
                </a:solidFill>
                <a:latin typeface="Arial"/>
                <a:cs typeface="Arial" pitchFamily="34" charset="0"/>
              </a:rPr>
              <a:t>2008-2013</a:t>
            </a:r>
          </a:p>
        </p:txBody>
      </p:sp>
      <p:sp>
        <p:nvSpPr>
          <p:cNvPr id="537" name="Rectangle 536"/>
          <p:cNvSpPr/>
          <p:nvPr/>
        </p:nvSpPr>
        <p:spPr>
          <a:xfrm>
            <a:off x="4410806" y="1076230"/>
            <a:ext cx="4459855" cy="307777"/>
          </a:xfrm>
          <a:prstGeom prst="rect">
            <a:avLst/>
          </a:prstGeom>
        </p:spPr>
        <p:txBody>
          <a:bodyPr wrap="square">
            <a:spAutoFit/>
          </a:bodyPr>
          <a:lstStyle/>
          <a:p>
            <a:pPr>
              <a:spcBef>
                <a:spcPts val="300"/>
              </a:spcBef>
              <a:spcAft>
                <a:spcPts val="300"/>
              </a:spcAft>
            </a:pPr>
            <a:r>
              <a:rPr lang="en-AU" sz="1400" b="1" dirty="0" smtClean="0">
                <a:solidFill>
                  <a:srgbClr val="FF4B4B"/>
                </a:solidFill>
              </a:rPr>
              <a:t>5 years May 2013 – up 840k (10.8m – 11.7m)</a:t>
            </a:r>
            <a:endParaRPr lang="en-AU" sz="1400" b="1" dirty="0">
              <a:solidFill>
                <a:srgbClr val="FF4B4B"/>
              </a:solidFill>
            </a:endParaRPr>
          </a:p>
        </p:txBody>
      </p:sp>
      <p:sp>
        <p:nvSpPr>
          <p:cNvPr id="266" name="Rectangle 265"/>
          <p:cNvSpPr/>
          <p:nvPr/>
        </p:nvSpPr>
        <p:spPr>
          <a:xfrm>
            <a:off x="4410797" y="794257"/>
            <a:ext cx="4382217" cy="307777"/>
          </a:xfrm>
          <a:prstGeom prst="rect">
            <a:avLst/>
          </a:prstGeom>
        </p:spPr>
        <p:txBody>
          <a:bodyPr wrap="square">
            <a:spAutoFit/>
          </a:bodyPr>
          <a:lstStyle/>
          <a:p>
            <a:pPr>
              <a:spcBef>
                <a:spcPts val="300"/>
              </a:spcBef>
              <a:spcAft>
                <a:spcPts val="300"/>
              </a:spcAft>
            </a:pPr>
            <a:r>
              <a:rPr lang="en-AU" sz="1400" b="1" dirty="0" smtClean="0">
                <a:solidFill>
                  <a:srgbClr val="00338D"/>
                </a:solidFill>
              </a:rPr>
              <a:t>5 years May 2003 – up 1.4m (9.5m – 10.8m)</a:t>
            </a:r>
          </a:p>
        </p:txBody>
      </p:sp>
      <p:sp>
        <p:nvSpPr>
          <p:cNvPr id="220" name="Rectangle 256"/>
          <p:cNvSpPr>
            <a:spLocks noChangeArrowheads="1"/>
          </p:cNvSpPr>
          <p:nvPr/>
        </p:nvSpPr>
        <p:spPr bwMode="auto">
          <a:xfrm>
            <a:off x="8146044" y="5593807"/>
            <a:ext cx="150318" cy="138031"/>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99"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
        <p:nvSpPr>
          <p:cNvPr id="277" name="TextBox 276"/>
          <p:cNvSpPr txBox="1"/>
          <p:nvPr/>
        </p:nvSpPr>
        <p:spPr>
          <a:xfrm rot="19176196">
            <a:off x="135092" y="4813886"/>
            <a:ext cx="1318620" cy="140994"/>
          </a:xfrm>
          <a:prstGeom prst="rect">
            <a:avLst/>
          </a:prstGeom>
          <a:noFill/>
        </p:spPr>
        <p:txBody>
          <a:bodyPr wrap="square" lIns="0" tIns="0" rIns="0" bIns="0" rtlCol="0">
            <a:spAutoFit/>
          </a:bodyPr>
          <a:lstStyle/>
          <a:p>
            <a:r>
              <a:rPr lang="en-AU" sz="900" dirty="0" smtClean="0">
                <a:solidFill>
                  <a:srgbClr val="000000"/>
                </a:solidFill>
              </a:rPr>
              <a:t>Healthcare/Social Assist.</a:t>
            </a:r>
            <a:endParaRPr lang="en-AU" sz="900" dirty="0">
              <a:solidFill>
                <a:srgbClr val="000000"/>
              </a:solidFill>
            </a:endParaRPr>
          </a:p>
        </p:txBody>
      </p:sp>
      <p:sp>
        <p:nvSpPr>
          <p:cNvPr id="278" name="TextBox 277"/>
          <p:cNvSpPr txBox="1"/>
          <p:nvPr/>
        </p:nvSpPr>
        <p:spPr>
          <a:xfrm rot="19176196">
            <a:off x="388605" y="4858760"/>
            <a:ext cx="1456187" cy="138499"/>
          </a:xfrm>
          <a:prstGeom prst="rect">
            <a:avLst/>
          </a:prstGeom>
          <a:noFill/>
        </p:spPr>
        <p:txBody>
          <a:bodyPr wrap="square" lIns="0" tIns="0" rIns="0" bIns="0" rtlCol="0">
            <a:spAutoFit/>
          </a:bodyPr>
          <a:lstStyle/>
          <a:p>
            <a:r>
              <a:rPr lang="en-AU" sz="900" dirty="0" smtClean="0">
                <a:solidFill>
                  <a:srgbClr val="000000"/>
                </a:solidFill>
              </a:rPr>
              <a:t>Professional/Scientific/Tech.</a:t>
            </a:r>
            <a:endParaRPr lang="en-AU" sz="900" dirty="0">
              <a:solidFill>
                <a:srgbClr val="000000"/>
              </a:solidFill>
            </a:endParaRPr>
          </a:p>
        </p:txBody>
      </p:sp>
      <p:sp>
        <p:nvSpPr>
          <p:cNvPr id="279" name="TextBox 278"/>
          <p:cNvSpPr txBox="1"/>
          <p:nvPr/>
        </p:nvSpPr>
        <p:spPr>
          <a:xfrm rot="19176196">
            <a:off x="1064823" y="4762675"/>
            <a:ext cx="1160580" cy="140994"/>
          </a:xfrm>
          <a:prstGeom prst="rect">
            <a:avLst/>
          </a:prstGeom>
          <a:noFill/>
        </p:spPr>
        <p:txBody>
          <a:bodyPr wrap="square" lIns="0" tIns="0" rIns="0" bIns="0" rtlCol="0">
            <a:spAutoFit/>
          </a:bodyPr>
          <a:lstStyle/>
          <a:p>
            <a:r>
              <a:rPr lang="en-AU" sz="900" dirty="0" smtClean="0">
                <a:solidFill>
                  <a:srgbClr val="000000"/>
                </a:solidFill>
              </a:rPr>
              <a:t>Public Admin &amp; Safety</a:t>
            </a:r>
            <a:endParaRPr lang="en-AU" sz="900" dirty="0">
              <a:solidFill>
                <a:srgbClr val="000000"/>
              </a:solidFill>
            </a:endParaRPr>
          </a:p>
        </p:txBody>
      </p:sp>
      <p:sp>
        <p:nvSpPr>
          <p:cNvPr id="280" name="TextBox 279"/>
          <p:cNvSpPr txBox="1"/>
          <p:nvPr/>
        </p:nvSpPr>
        <p:spPr>
          <a:xfrm rot="19176196">
            <a:off x="2903752" y="4677659"/>
            <a:ext cx="898217" cy="140994"/>
          </a:xfrm>
          <a:prstGeom prst="rect">
            <a:avLst/>
          </a:prstGeom>
          <a:noFill/>
        </p:spPr>
        <p:txBody>
          <a:bodyPr wrap="square" lIns="0" tIns="0" rIns="0" bIns="0" rtlCol="0">
            <a:spAutoFit/>
          </a:bodyPr>
          <a:lstStyle/>
          <a:p>
            <a:r>
              <a:rPr lang="en-AU" sz="900" dirty="0" smtClean="0">
                <a:solidFill>
                  <a:srgbClr val="000000"/>
                </a:solidFill>
              </a:rPr>
              <a:t>Admin &amp; Support</a:t>
            </a:r>
            <a:endParaRPr lang="en-AU" sz="900" dirty="0">
              <a:solidFill>
                <a:srgbClr val="000000"/>
              </a:solidFill>
            </a:endParaRPr>
          </a:p>
        </p:txBody>
      </p:sp>
      <p:sp>
        <p:nvSpPr>
          <p:cNvPr id="281" name="TextBox 280"/>
          <p:cNvSpPr txBox="1"/>
          <p:nvPr/>
        </p:nvSpPr>
        <p:spPr>
          <a:xfrm rot="19176196">
            <a:off x="2203606" y="4644058"/>
            <a:ext cx="794524" cy="140994"/>
          </a:xfrm>
          <a:prstGeom prst="rect">
            <a:avLst/>
          </a:prstGeom>
          <a:noFill/>
        </p:spPr>
        <p:txBody>
          <a:bodyPr wrap="square" lIns="0" tIns="0" rIns="0" bIns="0" rtlCol="0">
            <a:spAutoFit/>
          </a:bodyPr>
          <a:lstStyle/>
          <a:p>
            <a:r>
              <a:rPr lang="en-AU" sz="900" dirty="0" smtClean="0">
                <a:solidFill>
                  <a:srgbClr val="000000"/>
                </a:solidFill>
              </a:rPr>
              <a:t>Accom &amp; Food</a:t>
            </a:r>
            <a:endParaRPr lang="en-AU" sz="900" dirty="0">
              <a:solidFill>
                <a:srgbClr val="000000"/>
              </a:solidFill>
            </a:endParaRPr>
          </a:p>
        </p:txBody>
      </p:sp>
      <p:sp>
        <p:nvSpPr>
          <p:cNvPr id="282" name="TextBox 281"/>
          <p:cNvSpPr txBox="1"/>
          <p:nvPr/>
        </p:nvSpPr>
        <p:spPr>
          <a:xfrm rot="19176196">
            <a:off x="2959026" y="4507348"/>
            <a:ext cx="372627" cy="140994"/>
          </a:xfrm>
          <a:prstGeom prst="rect">
            <a:avLst/>
          </a:prstGeom>
          <a:noFill/>
        </p:spPr>
        <p:txBody>
          <a:bodyPr wrap="none" lIns="0" tIns="0" rIns="0" bIns="0" rtlCol="0">
            <a:spAutoFit/>
          </a:bodyPr>
          <a:lstStyle/>
          <a:p>
            <a:r>
              <a:rPr lang="en-AU" sz="900" dirty="0" smtClean="0">
                <a:solidFill>
                  <a:srgbClr val="000000"/>
                </a:solidFill>
              </a:rPr>
              <a:t>Mining</a:t>
            </a:r>
            <a:endParaRPr lang="en-AU" sz="900" dirty="0">
              <a:solidFill>
                <a:srgbClr val="000000"/>
              </a:solidFill>
            </a:endParaRPr>
          </a:p>
        </p:txBody>
      </p:sp>
      <p:sp>
        <p:nvSpPr>
          <p:cNvPr id="283" name="TextBox 282"/>
          <p:cNvSpPr txBox="1"/>
          <p:nvPr/>
        </p:nvSpPr>
        <p:spPr>
          <a:xfrm rot="19176196">
            <a:off x="4724929" y="4600181"/>
            <a:ext cx="659117" cy="140994"/>
          </a:xfrm>
          <a:prstGeom prst="rect">
            <a:avLst/>
          </a:prstGeom>
          <a:noFill/>
        </p:spPr>
        <p:txBody>
          <a:bodyPr wrap="square" lIns="0" tIns="0" rIns="0" bIns="0" rtlCol="0">
            <a:spAutoFit/>
          </a:bodyPr>
          <a:lstStyle/>
          <a:p>
            <a:r>
              <a:rPr lang="en-AU" sz="900" dirty="0" smtClean="0">
                <a:solidFill>
                  <a:srgbClr val="000000"/>
                </a:solidFill>
              </a:rPr>
              <a:t>Construction</a:t>
            </a:r>
            <a:endParaRPr lang="en-AU" sz="900" dirty="0">
              <a:solidFill>
                <a:srgbClr val="000000"/>
              </a:solidFill>
            </a:endParaRPr>
          </a:p>
        </p:txBody>
      </p:sp>
      <p:sp>
        <p:nvSpPr>
          <p:cNvPr id="284" name="TextBox 283"/>
          <p:cNvSpPr txBox="1"/>
          <p:nvPr/>
        </p:nvSpPr>
        <p:spPr>
          <a:xfrm rot="19176196">
            <a:off x="1538843" y="4732801"/>
            <a:ext cx="1068390" cy="140994"/>
          </a:xfrm>
          <a:prstGeom prst="rect">
            <a:avLst/>
          </a:prstGeom>
          <a:noFill/>
        </p:spPr>
        <p:txBody>
          <a:bodyPr wrap="square" lIns="0" tIns="0" rIns="0" bIns="0" rtlCol="0">
            <a:spAutoFit/>
          </a:bodyPr>
          <a:lstStyle/>
          <a:p>
            <a:r>
              <a:rPr lang="en-AU" sz="900" dirty="0" smtClean="0">
                <a:solidFill>
                  <a:srgbClr val="000000"/>
                </a:solidFill>
              </a:rPr>
              <a:t>Education &amp;Training</a:t>
            </a:r>
            <a:endParaRPr lang="en-AU" sz="900" dirty="0">
              <a:solidFill>
                <a:srgbClr val="000000"/>
              </a:solidFill>
            </a:endParaRPr>
          </a:p>
        </p:txBody>
      </p:sp>
      <p:sp>
        <p:nvSpPr>
          <p:cNvPr id="285" name="TextBox 284"/>
          <p:cNvSpPr txBox="1"/>
          <p:nvPr/>
        </p:nvSpPr>
        <p:spPr>
          <a:xfrm rot="19176196">
            <a:off x="3769585" y="4805161"/>
            <a:ext cx="1291697" cy="140994"/>
          </a:xfrm>
          <a:prstGeom prst="rect">
            <a:avLst/>
          </a:prstGeom>
          <a:noFill/>
        </p:spPr>
        <p:txBody>
          <a:bodyPr wrap="square" lIns="0" tIns="0" rIns="0" bIns="0" rtlCol="0">
            <a:spAutoFit/>
          </a:bodyPr>
          <a:lstStyle/>
          <a:p>
            <a:r>
              <a:rPr lang="en-AU" sz="900" dirty="0" smtClean="0">
                <a:solidFill>
                  <a:srgbClr val="000000"/>
                </a:solidFill>
              </a:rPr>
              <a:t>Elect, Gas, Water, Waste</a:t>
            </a:r>
            <a:endParaRPr lang="en-AU" sz="900" dirty="0">
              <a:solidFill>
                <a:srgbClr val="000000"/>
              </a:solidFill>
            </a:endParaRPr>
          </a:p>
        </p:txBody>
      </p:sp>
      <p:sp>
        <p:nvSpPr>
          <p:cNvPr id="286" name="TextBox 285"/>
          <p:cNvSpPr txBox="1"/>
          <p:nvPr/>
        </p:nvSpPr>
        <p:spPr>
          <a:xfrm rot="19176196">
            <a:off x="3295795" y="4683962"/>
            <a:ext cx="917670" cy="140994"/>
          </a:xfrm>
          <a:prstGeom prst="rect">
            <a:avLst/>
          </a:prstGeom>
          <a:noFill/>
        </p:spPr>
        <p:txBody>
          <a:bodyPr wrap="square" lIns="0" tIns="0" rIns="0" bIns="0" rtlCol="0">
            <a:spAutoFit/>
          </a:bodyPr>
          <a:lstStyle/>
          <a:p>
            <a:r>
              <a:rPr lang="en-AU" sz="900" dirty="0" smtClean="0">
                <a:solidFill>
                  <a:srgbClr val="000000"/>
                </a:solidFill>
              </a:rPr>
              <a:t>Arts &amp; Recreation</a:t>
            </a:r>
            <a:endParaRPr lang="en-AU" sz="900" dirty="0">
              <a:solidFill>
                <a:srgbClr val="000000"/>
              </a:solidFill>
            </a:endParaRPr>
          </a:p>
        </p:txBody>
      </p:sp>
      <p:sp>
        <p:nvSpPr>
          <p:cNvPr id="287" name="TextBox 286"/>
          <p:cNvSpPr txBox="1"/>
          <p:nvPr/>
        </p:nvSpPr>
        <p:spPr>
          <a:xfrm rot="19176196">
            <a:off x="5127924" y="4745842"/>
            <a:ext cx="1108635" cy="140994"/>
          </a:xfrm>
          <a:prstGeom prst="rect">
            <a:avLst/>
          </a:prstGeom>
          <a:noFill/>
        </p:spPr>
        <p:txBody>
          <a:bodyPr wrap="square" lIns="0" tIns="0" rIns="0" bIns="0" rtlCol="0">
            <a:spAutoFit/>
          </a:bodyPr>
          <a:lstStyle/>
          <a:p>
            <a:r>
              <a:rPr lang="en-AU" sz="900" dirty="0" smtClean="0">
                <a:solidFill>
                  <a:srgbClr val="000000"/>
                </a:solidFill>
              </a:rPr>
              <a:t>Financial &amp; Insurance</a:t>
            </a:r>
            <a:endParaRPr lang="en-AU" sz="900" dirty="0">
              <a:solidFill>
                <a:srgbClr val="000000"/>
              </a:solidFill>
            </a:endParaRPr>
          </a:p>
        </p:txBody>
      </p:sp>
      <p:sp>
        <p:nvSpPr>
          <p:cNvPr id="288" name="TextBox 287"/>
          <p:cNvSpPr txBox="1"/>
          <p:nvPr/>
        </p:nvSpPr>
        <p:spPr>
          <a:xfrm rot="19176196">
            <a:off x="5585534" y="4875571"/>
            <a:ext cx="1508985" cy="140994"/>
          </a:xfrm>
          <a:prstGeom prst="rect">
            <a:avLst/>
          </a:prstGeom>
          <a:noFill/>
        </p:spPr>
        <p:txBody>
          <a:bodyPr wrap="square" lIns="0" tIns="0" rIns="0" bIns="0" rtlCol="0">
            <a:spAutoFit/>
          </a:bodyPr>
          <a:lstStyle/>
          <a:p>
            <a:r>
              <a:rPr lang="en-AU" sz="900" dirty="0" smtClean="0">
                <a:solidFill>
                  <a:srgbClr val="000000"/>
                </a:solidFill>
              </a:rPr>
              <a:t>Transport, Postal, W’Housing</a:t>
            </a:r>
            <a:endParaRPr lang="en-AU" sz="900" dirty="0">
              <a:solidFill>
                <a:srgbClr val="000000"/>
              </a:solidFill>
            </a:endParaRPr>
          </a:p>
        </p:txBody>
      </p:sp>
      <p:sp>
        <p:nvSpPr>
          <p:cNvPr id="289" name="TextBox 288"/>
          <p:cNvSpPr txBox="1"/>
          <p:nvPr/>
        </p:nvSpPr>
        <p:spPr>
          <a:xfrm rot="19176196">
            <a:off x="5444185" y="4491400"/>
            <a:ext cx="323412" cy="140994"/>
          </a:xfrm>
          <a:prstGeom prst="rect">
            <a:avLst/>
          </a:prstGeom>
          <a:noFill/>
        </p:spPr>
        <p:txBody>
          <a:bodyPr wrap="none" lIns="0" tIns="0" rIns="0" bIns="0" rtlCol="0">
            <a:spAutoFit/>
          </a:bodyPr>
          <a:lstStyle/>
          <a:p>
            <a:r>
              <a:rPr lang="en-AU" sz="900" dirty="0" smtClean="0">
                <a:solidFill>
                  <a:srgbClr val="000000"/>
                </a:solidFill>
              </a:rPr>
              <a:t>Retail</a:t>
            </a:r>
            <a:endParaRPr lang="en-AU" sz="900" dirty="0">
              <a:solidFill>
                <a:srgbClr val="000000"/>
              </a:solidFill>
            </a:endParaRPr>
          </a:p>
        </p:txBody>
      </p:sp>
      <p:sp>
        <p:nvSpPr>
          <p:cNvPr id="290" name="TextBox 289"/>
          <p:cNvSpPr txBox="1"/>
          <p:nvPr/>
        </p:nvSpPr>
        <p:spPr>
          <a:xfrm rot="19176196">
            <a:off x="5845565" y="4630537"/>
            <a:ext cx="752797" cy="140994"/>
          </a:xfrm>
          <a:prstGeom prst="rect">
            <a:avLst/>
          </a:prstGeom>
          <a:noFill/>
        </p:spPr>
        <p:txBody>
          <a:bodyPr wrap="square" lIns="0" tIns="0" rIns="0" bIns="0" rtlCol="0">
            <a:spAutoFit/>
          </a:bodyPr>
          <a:lstStyle/>
          <a:p>
            <a:r>
              <a:rPr lang="en-AU" sz="900" dirty="0" smtClean="0">
                <a:solidFill>
                  <a:srgbClr val="000000"/>
                </a:solidFill>
              </a:rPr>
              <a:t>Other services</a:t>
            </a:r>
            <a:endParaRPr lang="en-AU" sz="900" dirty="0">
              <a:solidFill>
                <a:srgbClr val="000000"/>
              </a:solidFill>
            </a:endParaRPr>
          </a:p>
        </p:txBody>
      </p:sp>
      <p:sp>
        <p:nvSpPr>
          <p:cNvPr id="291" name="TextBox 290"/>
          <p:cNvSpPr txBox="1"/>
          <p:nvPr/>
        </p:nvSpPr>
        <p:spPr>
          <a:xfrm rot="19176196">
            <a:off x="4016803" y="4566326"/>
            <a:ext cx="554638" cy="140994"/>
          </a:xfrm>
          <a:prstGeom prst="rect">
            <a:avLst/>
          </a:prstGeom>
          <a:noFill/>
        </p:spPr>
        <p:txBody>
          <a:bodyPr wrap="square" lIns="0" tIns="0" rIns="0" bIns="0" rtlCol="0">
            <a:spAutoFit/>
          </a:bodyPr>
          <a:lstStyle/>
          <a:p>
            <a:r>
              <a:rPr lang="en-AU" sz="900" dirty="0" smtClean="0">
                <a:solidFill>
                  <a:srgbClr val="000000"/>
                </a:solidFill>
              </a:rPr>
              <a:t>Wholesale</a:t>
            </a:r>
            <a:endParaRPr lang="en-AU" sz="900" dirty="0">
              <a:solidFill>
                <a:srgbClr val="000000"/>
              </a:solidFill>
            </a:endParaRPr>
          </a:p>
        </p:txBody>
      </p:sp>
      <p:sp>
        <p:nvSpPr>
          <p:cNvPr id="292" name="TextBox 291"/>
          <p:cNvSpPr txBox="1"/>
          <p:nvPr/>
        </p:nvSpPr>
        <p:spPr>
          <a:xfrm rot="19176196">
            <a:off x="6569322" y="4805082"/>
            <a:ext cx="1291452" cy="140994"/>
          </a:xfrm>
          <a:prstGeom prst="rect">
            <a:avLst/>
          </a:prstGeom>
          <a:noFill/>
        </p:spPr>
        <p:txBody>
          <a:bodyPr wrap="square" lIns="0" tIns="0" rIns="0" bIns="0" rtlCol="0">
            <a:spAutoFit/>
          </a:bodyPr>
          <a:lstStyle/>
          <a:p>
            <a:r>
              <a:rPr lang="en-AU" sz="900" dirty="0" smtClean="0">
                <a:solidFill>
                  <a:srgbClr val="000000"/>
                </a:solidFill>
              </a:rPr>
              <a:t>Rental/Hiring/Real Estate</a:t>
            </a:r>
            <a:endParaRPr lang="en-AU" sz="900" dirty="0">
              <a:solidFill>
                <a:srgbClr val="000000"/>
              </a:solidFill>
            </a:endParaRPr>
          </a:p>
        </p:txBody>
      </p:sp>
      <p:sp>
        <p:nvSpPr>
          <p:cNvPr id="293" name="TextBox 292"/>
          <p:cNvSpPr txBox="1"/>
          <p:nvPr/>
        </p:nvSpPr>
        <p:spPr>
          <a:xfrm rot="19176196">
            <a:off x="6364721" y="4733572"/>
            <a:ext cx="1070769" cy="140994"/>
          </a:xfrm>
          <a:prstGeom prst="rect">
            <a:avLst/>
          </a:prstGeom>
          <a:noFill/>
        </p:spPr>
        <p:txBody>
          <a:bodyPr wrap="square" lIns="0" tIns="0" rIns="0" bIns="0" rtlCol="0">
            <a:spAutoFit/>
          </a:bodyPr>
          <a:lstStyle/>
          <a:p>
            <a:r>
              <a:rPr lang="en-AU" sz="900" dirty="0" smtClean="0">
                <a:solidFill>
                  <a:srgbClr val="000000"/>
                </a:solidFill>
              </a:rPr>
              <a:t>Info Media/Telecoms</a:t>
            </a:r>
            <a:endParaRPr lang="en-AU" sz="900" dirty="0">
              <a:solidFill>
                <a:srgbClr val="000000"/>
              </a:solidFill>
            </a:endParaRPr>
          </a:p>
        </p:txBody>
      </p:sp>
      <p:sp>
        <p:nvSpPr>
          <p:cNvPr id="294" name="TextBox 293"/>
          <p:cNvSpPr txBox="1"/>
          <p:nvPr/>
        </p:nvSpPr>
        <p:spPr>
          <a:xfrm rot="19176196">
            <a:off x="6868487" y="4844505"/>
            <a:ext cx="1413114" cy="140994"/>
          </a:xfrm>
          <a:prstGeom prst="rect">
            <a:avLst/>
          </a:prstGeom>
          <a:noFill/>
        </p:spPr>
        <p:txBody>
          <a:bodyPr wrap="square" lIns="0" tIns="0" rIns="0" bIns="0" rtlCol="0">
            <a:spAutoFit/>
          </a:bodyPr>
          <a:lstStyle/>
          <a:p>
            <a:r>
              <a:rPr lang="en-AU" sz="900" dirty="0" smtClean="0">
                <a:solidFill>
                  <a:srgbClr val="000000"/>
                </a:solidFill>
              </a:rPr>
              <a:t>Agriculture/Forestry/Fishing</a:t>
            </a:r>
            <a:endParaRPr lang="en-AU" sz="900" dirty="0">
              <a:solidFill>
                <a:srgbClr val="000000"/>
              </a:solidFill>
            </a:endParaRPr>
          </a:p>
        </p:txBody>
      </p:sp>
      <p:sp>
        <p:nvSpPr>
          <p:cNvPr id="295" name="TextBox 294"/>
          <p:cNvSpPr txBox="1"/>
          <p:nvPr/>
        </p:nvSpPr>
        <p:spPr>
          <a:xfrm rot="19176196">
            <a:off x="7873080" y="4624706"/>
            <a:ext cx="734801" cy="140994"/>
          </a:xfrm>
          <a:prstGeom prst="rect">
            <a:avLst/>
          </a:prstGeom>
          <a:noFill/>
        </p:spPr>
        <p:txBody>
          <a:bodyPr wrap="square" lIns="0" tIns="0" rIns="0" bIns="0" rtlCol="0">
            <a:spAutoFit/>
          </a:bodyPr>
          <a:lstStyle/>
          <a:p>
            <a:r>
              <a:rPr lang="en-AU" sz="900" dirty="0" smtClean="0">
                <a:solidFill>
                  <a:srgbClr val="000000"/>
                </a:solidFill>
              </a:rPr>
              <a:t>Manufacturing</a:t>
            </a:r>
            <a:endParaRPr lang="en-AU" sz="900" dirty="0">
              <a:solidFill>
                <a:srgbClr val="000000"/>
              </a:solidFill>
            </a:endParaRPr>
          </a:p>
        </p:txBody>
      </p:sp>
      <p:sp>
        <p:nvSpPr>
          <p:cNvPr id="1149" name="Rectangle 125"/>
          <p:cNvSpPr>
            <a:spLocks noChangeArrowheads="1"/>
          </p:cNvSpPr>
          <p:nvPr/>
        </p:nvSpPr>
        <p:spPr bwMode="auto">
          <a:xfrm>
            <a:off x="1109663" y="2192338"/>
            <a:ext cx="173038" cy="1127125"/>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solidFill>
                <a:srgbClr val="000000"/>
              </a:solidFill>
            </a:endParaRPr>
          </a:p>
        </p:txBody>
      </p:sp>
      <p:sp>
        <p:nvSpPr>
          <p:cNvPr id="1151" name="Rectangle 127"/>
          <p:cNvSpPr>
            <a:spLocks noChangeArrowheads="1"/>
          </p:cNvSpPr>
          <p:nvPr/>
        </p:nvSpPr>
        <p:spPr bwMode="auto">
          <a:xfrm>
            <a:off x="1514475" y="2395538"/>
            <a:ext cx="163513" cy="923925"/>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53" name="Rectangle 129"/>
          <p:cNvSpPr>
            <a:spLocks noChangeArrowheads="1"/>
          </p:cNvSpPr>
          <p:nvPr/>
        </p:nvSpPr>
        <p:spPr bwMode="auto">
          <a:xfrm>
            <a:off x="1919288" y="3027363"/>
            <a:ext cx="165100" cy="29210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55" name="Rectangle 131"/>
          <p:cNvSpPr>
            <a:spLocks noChangeArrowheads="1"/>
          </p:cNvSpPr>
          <p:nvPr/>
        </p:nvSpPr>
        <p:spPr bwMode="auto">
          <a:xfrm>
            <a:off x="2314575" y="2525713"/>
            <a:ext cx="174625" cy="79375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57" name="Rectangle 133"/>
          <p:cNvSpPr>
            <a:spLocks noChangeArrowheads="1"/>
          </p:cNvSpPr>
          <p:nvPr/>
        </p:nvSpPr>
        <p:spPr bwMode="auto">
          <a:xfrm>
            <a:off x="2720975" y="2963863"/>
            <a:ext cx="163513" cy="35560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59" name="Rectangle 135"/>
          <p:cNvSpPr>
            <a:spLocks noChangeArrowheads="1"/>
          </p:cNvSpPr>
          <p:nvPr/>
        </p:nvSpPr>
        <p:spPr bwMode="auto">
          <a:xfrm>
            <a:off x="3116263" y="2881313"/>
            <a:ext cx="173038" cy="43815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61" name="Rectangle 137"/>
          <p:cNvSpPr>
            <a:spLocks noChangeArrowheads="1"/>
          </p:cNvSpPr>
          <p:nvPr/>
        </p:nvSpPr>
        <p:spPr bwMode="auto">
          <a:xfrm>
            <a:off x="3521075" y="3319463"/>
            <a:ext cx="163513" cy="174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63" name="Rectangle 139"/>
          <p:cNvSpPr>
            <a:spLocks noChangeArrowheads="1"/>
          </p:cNvSpPr>
          <p:nvPr/>
        </p:nvSpPr>
        <p:spPr bwMode="auto">
          <a:xfrm>
            <a:off x="3925888" y="3109913"/>
            <a:ext cx="165100" cy="20955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65" name="Rectangle 141"/>
          <p:cNvSpPr>
            <a:spLocks noChangeArrowheads="1"/>
          </p:cNvSpPr>
          <p:nvPr/>
        </p:nvSpPr>
        <p:spPr bwMode="auto">
          <a:xfrm>
            <a:off x="4321175" y="3206750"/>
            <a:ext cx="174625" cy="112713"/>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67" name="Rectangle 143"/>
          <p:cNvSpPr>
            <a:spLocks noChangeArrowheads="1"/>
          </p:cNvSpPr>
          <p:nvPr/>
        </p:nvSpPr>
        <p:spPr bwMode="auto">
          <a:xfrm>
            <a:off x="4727575" y="3141663"/>
            <a:ext cx="163513" cy="17780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69" name="Rectangle 145"/>
          <p:cNvSpPr>
            <a:spLocks noChangeArrowheads="1"/>
          </p:cNvSpPr>
          <p:nvPr/>
        </p:nvSpPr>
        <p:spPr bwMode="auto">
          <a:xfrm>
            <a:off x="5132388" y="1843088"/>
            <a:ext cx="163513" cy="1476375"/>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71" name="Rectangle 147"/>
          <p:cNvSpPr>
            <a:spLocks noChangeArrowheads="1"/>
          </p:cNvSpPr>
          <p:nvPr/>
        </p:nvSpPr>
        <p:spPr bwMode="auto">
          <a:xfrm>
            <a:off x="5527675" y="2784475"/>
            <a:ext cx="173038" cy="534988"/>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73" name="Rectangle 149"/>
          <p:cNvSpPr>
            <a:spLocks noChangeArrowheads="1"/>
          </p:cNvSpPr>
          <p:nvPr/>
        </p:nvSpPr>
        <p:spPr bwMode="auto">
          <a:xfrm>
            <a:off x="5932488" y="2938463"/>
            <a:ext cx="163513" cy="38100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75" name="Rectangle 151"/>
          <p:cNvSpPr>
            <a:spLocks noChangeArrowheads="1"/>
          </p:cNvSpPr>
          <p:nvPr/>
        </p:nvSpPr>
        <p:spPr bwMode="auto">
          <a:xfrm>
            <a:off x="6337300" y="3214688"/>
            <a:ext cx="165100" cy="104775"/>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77" name="Rectangle 153"/>
          <p:cNvSpPr>
            <a:spLocks noChangeArrowheads="1"/>
          </p:cNvSpPr>
          <p:nvPr/>
        </p:nvSpPr>
        <p:spPr bwMode="auto">
          <a:xfrm>
            <a:off x="6734175" y="2776538"/>
            <a:ext cx="173038" cy="542925"/>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79" name="Rectangle 155"/>
          <p:cNvSpPr>
            <a:spLocks noChangeArrowheads="1"/>
          </p:cNvSpPr>
          <p:nvPr/>
        </p:nvSpPr>
        <p:spPr bwMode="auto">
          <a:xfrm>
            <a:off x="7138988" y="3319463"/>
            <a:ext cx="163513" cy="49213"/>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81" name="Rectangle 157"/>
          <p:cNvSpPr>
            <a:spLocks noChangeArrowheads="1"/>
          </p:cNvSpPr>
          <p:nvPr/>
        </p:nvSpPr>
        <p:spPr bwMode="auto">
          <a:xfrm>
            <a:off x="7543800" y="3173413"/>
            <a:ext cx="163513" cy="146050"/>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83" name="Rectangle 159"/>
          <p:cNvSpPr>
            <a:spLocks noChangeArrowheads="1"/>
          </p:cNvSpPr>
          <p:nvPr/>
        </p:nvSpPr>
        <p:spPr bwMode="auto">
          <a:xfrm>
            <a:off x="7939088" y="3319463"/>
            <a:ext cx="174625" cy="17463"/>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1185" name="Rectangle 161"/>
          <p:cNvSpPr>
            <a:spLocks noChangeArrowheads="1"/>
          </p:cNvSpPr>
          <p:nvPr/>
        </p:nvSpPr>
        <p:spPr bwMode="auto">
          <a:xfrm>
            <a:off x="8343900" y="3165475"/>
            <a:ext cx="165100" cy="153988"/>
          </a:xfrm>
          <a:prstGeom prst="rect">
            <a:avLst/>
          </a:prstGeom>
          <a:gradFill>
            <a:gsLst>
              <a:gs pos="0">
                <a:srgbClr val="BFCCE3"/>
              </a:gs>
              <a:gs pos="50000">
                <a:srgbClr val="5279BE"/>
              </a:gs>
              <a:gs pos="100000">
                <a:srgbClr val="00338D"/>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nvGrpSpPr>
          <p:cNvPr id="2" name="Group 389"/>
          <p:cNvGrpSpPr/>
          <p:nvPr/>
        </p:nvGrpSpPr>
        <p:grpSpPr>
          <a:xfrm>
            <a:off x="825571" y="1115546"/>
            <a:ext cx="7856467" cy="2999255"/>
            <a:chOff x="825571" y="1115546"/>
            <a:chExt cx="7856467" cy="2999255"/>
          </a:xfrm>
        </p:grpSpPr>
        <p:cxnSp>
          <p:nvCxnSpPr>
            <p:cNvPr id="110" name="Curved Connector 260"/>
            <p:cNvCxnSpPr>
              <a:stCxn id="106" idx="3"/>
              <a:endCxn id="1223" idx="2"/>
            </p:cNvCxnSpPr>
            <p:nvPr/>
          </p:nvCxnSpPr>
          <p:spPr>
            <a:xfrm>
              <a:off x="7897044" y="3896799"/>
              <a:ext cx="698475" cy="218002"/>
            </a:xfrm>
            <a:prstGeom prst="curvedConnector4">
              <a:avLst>
                <a:gd name="adj1" fmla="val 43807"/>
                <a:gd name="adj2" fmla="val 159627"/>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629769" y="3712133"/>
              <a:ext cx="2267275" cy="369332"/>
            </a:xfrm>
            <a:prstGeom prst="rect">
              <a:avLst/>
            </a:prstGeom>
            <a:noFill/>
          </p:spPr>
          <p:txBody>
            <a:bodyPr wrap="square" lIns="0" tIns="0" rIns="0" bIns="0" rtlCol="0">
              <a:spAutoFit/>
            </a:bodyPr>
            <a:lstStyle/>
            <a:p>
              <a:pPr algn="ctr"/>
              <a:r>
                <a:rPr lang="en-AU" sz="1200" b="1" dirty="0" smtClean="0">
                  <a:solidFill>
                    <a:srgbClr val="4066AA"/>
                  </a:solidFill>
                </a:rPr>
                <a:t>Manufacturing, Agriculture, Rental/Real Estate</a:t>
              </a:r>
              <a:endParaRPr lang="en-AU" sz="1200" b="1" dirty="0">
                <a:solidFill>
                  <a:srgbClr val="4066AA"/>
                </a:solidFill>
              </a:endParaRPr>
            </a:p>
          </p:txBody>
        </p:sp>
        <p:sp>
          <p:nvSpPr>
            <p:cNvPr id="95" name="TextBox 94"/>
            <p:cNvSpPr txBox="1"/>
            <p:nvPr/>
          </p:nvSpPr>
          <p:spPr>
            <a:xfrm>
              <a:off x="2016473" y="1658471"/>
              <a:ext cx="1022562" cy="369332"/>
            </a:xfrm>
            <a:prstGeom prst="rect">
              <a:avLst/>
            </a:prstGeom>
            <a:noFill/>
          </p:spPr>
          <p:txBody>
            <a:bodyPr wrap="square" lIns="0" tIns="0" rIns="0" bIns="0" rtlCol="0">
              <a:spAutoFit/>
            </a:bodyPr>
            <a:lstStyle/>
            <a:p>
              <a:pPr algn="ctr"/>
              <a:r>
                <a:rPr lang="en-AU" sz="1200" b="1" dirty="0" smtClean="0">
                  <a:solidFill>
                    <a:srgbClr val="4066AA"/>
                  </a:solidFill>
                </a:rPr>
                <a:t>Public Admin &amp; Safety</a:t>
              </a:r>
              <a:endParaRPr lang="en-AU" sz="1200" b="1" dirty="0">
                <a:solidFill>
                  <a:srgbClr val="4066AA"/>
                </a:solidFill>
              </a:endParaRPr>
            </a:p>
          </p:txBody>
        </p:sp>
        <p:sp>
          <p:nvSpPr>
            <p:cNvPr id="318" name="TextBox 317"/>
            <p:cNvSpPr txBox="1"/>
            <p:nvPr/>
          </p:nvSpPr>
          <p:spPr>
            <a:xfrm>
              <a:off x="825571" y="1115546"/>
              <a:ext cx="859502" cy="187993"/>
            </a:xfrm>
            <a:prstGeom prst="rect">
              <a:avLst/>
            </a:prstGeom>
            <a:noFill/>
          </p:spPr>
          <p:txBody>
            <a:bodyPr wrap="none" lIns="0" tIns="0" rIns="0" bIns="0" rtlCol="0">
              <a:spAutoFit/>
            </a:bodyPr>
            <a:lstStyle/>
            <a:p>
              <a:pPr algn="ctr"/>
              <a:r>
                <a:rPr lang="en-AU" sz="1200" b="1" dirty="0" smtClean="0">
                  <a:solidFill>
                    <a:srgbClr val="4066AA"/>
                  </a:solidFill>
                </a:rPr>
                <a:t>Healthcare</a:t>
              </a:r>
              <a:endParaRPr lang="en-AU" sz="1200" b="1" dirty="0">
                <a:solidFill>
                  <a:srgbClr val="4066AA"/>
                </a:solidFill>
              </a:endParaRPr>
            </a:p>
          </p:txBody>
        </p:sp>
        <p:sp>
          <p:nvSpPr>
            <p:cNvPr id="91" name="TextBox 90"/>
            <p:cNvSpPr txBox="1"/>
            <p:nvPr/>
          </p:nvSpPr>
          <p:spPr>
            <a:xfrm>
              <a:off x="1416304" y="1452145"/>
              <a:ext cx="1105574" cy="187993"/>
            </a:xfrm>
            <a:prstGeom prst="rect">
              <a:avLst/>
            </a:prstGeom>
            <a:noFill/>
          </p:spPr>
          <p:txBody>
            <a:bodyPr wrap="none" lIns="0" tIns="0" rIns="0" bIns="0" rtlCol="0">
              <a:spAutoFit/>
            </a:bodyPr>
            <a:lstStyle/>
            <a:p>
              <a:pPr algn="ctr"/>
              <a:r>
                <a:rPr lang="en-AU" sz="1200" b="1" dirty="0" smtClean="0">
                  <a:solidFill>
                    <a:srgbClr val="4066AA"/>
                  </a:solidFill>
                </a:rPr>
                <a:t>Professionals</a:t>
              </a:r>
              <a:endParaRPr lang="en-AU" sz="1200" b="1" dirty="0">
                <a:solidFill>
                  <a:srgbClr val="4066AA"/>
                </a:solidFill>
              </a:endParaRPr>
            </a:p>
          </p:txBody>
        </p:sp>
        <p:cxnSp>
          <p:nvCxnSpPr>
            <p:cNvPr id="94" name="Curved Connector 93"/>
            <p:cNvCxnSpPr>
              <a:stCxn id="91" idx="2"/>
              <a:endCxn id="1189" idx="0"/>
            </p:cNvCxnSpPr>
            <p:nvPr/>
          </p:nvCxnSpPr>
          <p:spPr>
            <a:xfrm rot="5400000">
              <a:off x="1396628" y="2008811"/>
              <a:ext cx="941137" cy="203790"/>
            </a:xfrm>
            <a:prstGeom prst="curvedConnector3">
              <a:avLst>
                <a:gd name="adj1" fmla="val 50000"/>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318" idx="2"/>
              <a:endCxn id="1187" idx="0"/>
            </p:cNvCxnSpPr>
            <p:nvPr/>
          </p:nvCxnSpPr>
          <p:spPr>
            <a:xfrm rot="16200000" flipH="1">
              <a:off x="1084962" y="1473899"/>
              <a:ext cx="450649" cy="109928"/>
            </a:xfrm>
            <a:prstGeom prst="curvedConnector3">
              <a:avLst>
                <a:gd name="adj1" fmla="val 50000"/>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Curved Connector 260"/>
            <p:cNvCxnSpPr>
              <a:stCxn id="106" idx="3"/>
              <a:endCxn id="1219" idx="2"/>
            </p:cNvCxnSpPr>
            <p:nvPr/>
          </p:nvCxnSpPr>
          <p:spPr>
            <a:xfrm flipH="1" flipV="1">
              <a:off x="7789863" y="3336926"/>
              <a:ext cx="107181" cy="559873"/>
            </a:xfrm>
            <a:prstGeom prst="curvedConnector4">
              <a:avLst>
                <a:gd name="adj1" fmla="val -62731"/>
                <a:gd name="adj2" fmla="val 66492"/>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Curved Connector 260"/>
            <p:cNvCxnSpPr>
              <a:stCxn id="106" idx="3"/>
              <a:endCxn id="1221" idx="2"/>
            </p:cNvCxnSpPr>
            <p:nvPr/>
          </p:nvCxnSpPr>
          <p:spPr>
            <a:xfrm flipV="1">
              <a:off x="7897044" y="3603626"/>
              <a:ext cx="298426" cy="293173"/>
            </a:xfrm>
            <a:prstGeom prst="curvedConnector2">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160"/>
            <p:cNvCxnSpPr>
              <a:stCxn id="95" idx="2"/>
              <a:endCxn id="1191" idx="0"/>
            </p:cNvCxnSpPr>
            <p:nvPr/>
          </p:nvCxnSpPr>
          <p:spPr>
            <a:xfrm rot="5400000">
              <a:off x="1997189" y="2196760"/>
              <a:ext cx="699522" cy="361609"/>
            </a:xfrm>
            <a:prstGeom prst="curvedConnector3">
              <a:avLst>
                <a:gd name="adj1" fmla="val 50000"/>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482294" y="2034988"/>
              <a:ext cx="1112554" cy="369332"/>
            </a:xfrm>
            <a:prstGeom prst="rect">
              <a:avLst/>
            </a:prstGeom>
            <a:noFill/>
          </p:spPr>
          <p:txBody>
            <a:bodyPr wrap="square" lIns="0" tIns="0" rIns="0" bIns="0" rtlCol="0">
              <a:spAutoFit/>
            </a:bodyPr>
            <a:lstStyle/>
            <a:p>
              <a:pPr algn="ctr"/>
              <a:r>
                <a:rPr lang="en-AU" sz="1200" b="1" dirty="0" smtClean="0">
                  <a:solidFill>
                    <a:srgbClr val="4066AA"/>
                  </a:solidFill>
                </a:rPr>
                <a:t>Education &amp; Training</a:t>
              </a:r>
              <a:endParaRPr lang="en-AU" sz="1200" b="1" dirty="0">
                <a:solidFill>
                  <a:srgbClr val="4066AA"/>
                </a:solidFill>
              </a:endParaRPr>
            </a:p>
          </p:txBody>
        </p:sp>
        <p:cxnSp>
          <p:nvCxnSpPr>
            <p:cNvPr id="98" name="Curved Connector 97"/>
            <p:cNvCxnSpPr>
              <a:stCxn id="96" idx="2"/>
              <a:endCxn id="1193" idx="0"/>
            </p:cNvCxnSpPr>
            <p:nvPr/>
          </p:nvCxnSpPr>
          <p:spPr>
            <a:xfrm rot="5400000">
              <a:off x="2630562" y="2344715"/>
              <a:ext cx="348405" cy="467614"/>
            </a:xfrm>
            <a:prstGeom prst="curvedConnector3">
              <a:avLst>
                <a:gd name="adj1" fmla="val 50000"/>
              </a:avLst>
            </a:prstGeom>
            <a:ln w="19050">
              <a:solidFill>
                <a:srgbClr val="406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7" name="Rectangle 163"/>
            <p:cNvSpPr>
              <a:spLocks noChangeArrowheads="1"/>
            </p:cNvSpPr>
            <p:nvPr/>
          </p:nvSpPr>
          <p:spPr bwMode="auto">
            <a:xfrm>
              <a:off x="1282700" y="1754188"/>
              <a:ext cx="165100" cy="1565275"/>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89" name="Rectangle 165"/>
            <p:cNvSpPr>
              <a:spLocks noChangeArrowheads="1"/>
            </p:cNvSpPr>
            <p:nvPr/>
          </p:nvSpPr>
          <p:spPr bwMode="auto">
            <a:xfrm>
              <a:off x="1677988" y="2581275"/>
              <a:ext cx="174625" cy="73818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91" name="Rectangle 167"/>
            <p:cNvSpPr>
              <a:spLocks noChangeArrowheads="1"/>
            </p:cNvSpPr>
            <p:nvPr/>
          </p:nvSpPr>
          <p:spPr bwMode="auto">
            <a:xfrm>
              <a:off x="2084388" y="2727325"/>
              <a:ext cx="163513" cy="5921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93" name="Rectangle 169"/>
            <p:cNvSpPr>
              <a:spLocks noChangeArrowheads="1"/>
            </p:cNvSpPr>
            <p:nvPr/>
          </p:nvSpPr>
          <p:spPr bwMode="auto">
            <a:xfrm>
              <a:off x="2489200" y="2752725"/>
              <a:ext cx="163513" cy="5667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95" name="Rectangle 171"/>
            <p:cNvSpPr>
              <a:spLocks noChangeArrowheads="1"/>
            </p:cNvSpPr>
            <p:nvPr/>
          </p:nvSpPr>
          <p:spPr bwMode="auto">
            <a:xfrm>
              <a:off x="2884488" y="2768600"/>
              <a:ext cx="173038" cy="5508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97" name="Rectangle 173"/>
            <p:cNvSpPr>
              <a:spLocks noChangeArrowheads="1"/>
            </p:cNvSpPr>
            <p:nvPr/>
          </p:nvSpPr>
          <p:spPr bwMode="auto">
            <a:xfrm>
              <a:off x="3289300" y="2784475"/>
              <a:ext cx="163513" cy="53498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199" name="Rectangle 175"/>
            <p:cNvSpPr>
              <a:spLocks noChangeArrowheads="1"/>
            </p:cNvSpPr>
            <p:nvPr/>
          </p:nvSpPr>
          <p:spPr bwMode="auto">
            <a:xfrm>
              <a:off x="3684588" y="3019425"/>
              <a:ext cx="174625" cy="3000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01" name="Rectangle 177"/>
            <p:cNvSpPr>
              <a:spLocks noChangeArrowheads="1"/>
            </p:cNvSpPr>
            <p:nvPr/>
          </p:nvSpPr>
          <p:spPr bwMode="auto">
            <a:xfrm>
              <a:off x="4090988" y="3068638"/>
              <a:ext cx="163513" cy="250825"/>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03" name="Rectangle 179"/>
            <p:cNvSpPr>
              <a:spLocks noChangeArrowheads="1"/>
            </p:cNvSpPr>
            <p:nvPr/>
          </p:nvSpPr>
          <p:spPr bwMode="auto">
            <a:xfrm>
              <a:off x="4495800" y="3157538"/>
              <a:ext cx="163513" cy="161925"/>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05" name="Rectangle 181"/>
            <p:cNvSpPr>
              <a:spLocks noChangeArrowheads="1"/>
            </p:cNvSpPr>
            <p:nvPr/>
          </p:nvSpPr>
          <p:spPr bwMode="auto">
            <a:xfrm>
              <a:off x="4891088" y="3181350"/>
              <a:ext cx="173038" cy="13811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07" name="Rectangle 183"/>
            <p:cNvSpPr>
              <a:spLocks noChangeArrowheads="1"/>
            </p:cNvSpPr>
            <p:nvPr/>
          </p:nvSpPr>
          <p:spPr bwMode="auto">
            <a:xfrm>
              <a:off x="5295900" y="3198813"/>
              <a:ext cx="163513" cy="120650"/>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09" name="Rectangle 185"/>
            <p:cNvSpPr>
              <a:spLocks noChangeArrowheads="1"/>
            </p:cNvSpPr>
            <p:nvPr/>
          </p:nvSpPr>
          <p:spPr bwMode="auto">
            <a:xfrm>
              <a:off x="5700713" y="3222625"/>
              <a:ext cx="165100" cy="968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11" name="Rectangle 187"/>
            <p:cNvSpPr>
              <a:spLocks noChangeArrowheads="1"/>
            </p:cNvSpPr>
            <p:nvPr/>
          </p:nvSpPr>
          <p:spPr bwMode="auto">
            <a:xfrm>
              <a:off x="6096000" y="3222625"/>
              <a:ext cx="174625" cy="968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13" name="Rectangle 189"/>
            <p:cNvSpPr>
              <a:spLocks noChangeArrowheads="1"/>
            </p:cNvSpPr>
            <p:nvPr/>
          </p:nvSpPr>
          <p:spPr bwMode="auto">
            <a:xfrm>
              <a:off x="6502400" y="3238500"/>
              <a:ext cx="163513" cy="809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15" name="Rectangle 191"/>
            <p:cNvSpPr>
              <a:spLocks noChangeArrowheads="1"/>
            </p:cNvSpPr>
            <p:nvPr/>
          </p:nvSpPr>
          <p:spPr bwMode="auto">
            <a:xfrm>
              <a:off x="6907213" y="3238500"/>
              <a:ext cx="163513" cy="809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17" name="Rectangle 193"/>
            <p:cNvSpPr>
              <a:spLocks noChangeArrowheads="1"/>
            </p:cNvSpPr>
            <p:nvPr/>
          </p:nvSpPr>
          <p:spPr bwMode="auto">
            <a:xfrm>
              <a:off x="7302500" y="3319463"/>
              <a:ext cx="173038" cy="174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19" name="Rectangle 195"/>
            <p:cNvSpPr>
              <a:spLocks noChangeArrowheads="1"/>
            </p:cNvSpPr>
            <p:nvPr/>
          </p:nvSpPr>
          <p:spPr bwMode="auto">
            <a:xfrm>
              <a:off x="7707313" y="3319463"/>
              <a:ext cx="165100" cy="174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21" name="Rectangle 197"/>
            <p:cNvSpPr>
              <a:spLocks noChangeArrowheads="1"/>
            </p:cNvSpPr>
            <p:nvPr/>
          </p:nvSpPr>
          <p:spPr bwMode="auto">
            <a:xfrm>
              <a:off x="8113713" y="3319463"/>
              <a:ext cx="163513" cy="284163"/>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223" name="Rectangle 199"/>
            <p:cNvSpPr>
              <a:spLocks noChangeArrowheads="1"/>
            </p:cNvSpPr>
            <p:nvPr/>
          </p:nvSpPr>
          <p:spPr bwMode="auto">
            <a:xfrm>
              <a:off x="8509000" y="3319463"/>
              <a:ext cx="173038" cy="795338"/>
            </a:xfrm>
            <a:prstGeom prst="rect">
              <a:avLst/>
            </a:prstGeom>
            <a:gradFill>
              <a:gsLst>
                <a:gs pos="0">
                  <a:srgbClr val="FFB7B7"/>
                </a:gs>
                <a:gs pos="50000">
                  <a:srgbClr val="FF6565"/>
                </a:gs>
                <a:gs pos="100000">
                  <a:srgbClr val="960000"/>
                </a:gs>
              </a:gsLst>
              <a:lin ang="5400000" scaled="0"/>
            </a:gra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225" name="Rectangle 201"/>
          <p:cNvSpPr>
            <a:spLocks noChangeArrowheads="1"/>
          </p:cNvSpPr>
          <p:nvPr/>
        </p:nvSpPr>
        <p:spPr bwMode="auto">
          <a:xfrm>
            <a:off x="1076325" y="1616075"/>
            <a:ext cx="9525" cy="2840038"/>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226" name="Freeform 202"/>
          <p:cNvSpPr>
            <a:spLocks noEditPoints="1"/>
          </p:cNvSpPr>
          <p:nvPr/>
        </p:nvSpPr>
        <p:spPr bwMode="auto">
          <a:xfrm>
            <a:off x="1041400" y="1612900"/>
            <a:ext cx="39688" cy="2846388"/>
          </a:xfrm>
          <a:custGeom>
            <a:avLst/>
            <a:gdLst/>
            <a:ahLst/>
            <a:cxnLst>
              <a:cxn ang="0">
                <a:pos x="0" y="1788"/>
              </a:cxn>
              <a:cxn ang="0">
                <a:pos x="25" y="1788"/>
              </a:cxn>
              <a:cxn ang="0">
                <a:pos x="25" y="1793"/>
              </a:cxn>
              <a:cxn ang="0">
                <a:pos x="0" y="1793"/>
              </a:cxn>
              <a:cxn ang="0">
                <a:pos x="0" y="1788"/>
              </a:cxn>
              <a:cxn ang="0">
                <a:pos x="0" y="1609"/>
              </a:cxn>
              <a:cxn ang="0">
                <a:pos x="25" y="1609"/>
              </a:cxn>
              <a:cxn ang="0">
                <a:pos x="25" y="1614"/>
              </a:cxn>
              <a:cxn ang="0">
                <a:pos x="0" y="1614"/>
              </a:cxn>
              <a:cxn ang="0">
                <a:pos x="0" y="1609"/>
              </a:cxn>
              <a:cxn ang="0">
                <a:pos x="0" y="1430"/>
              </a:cxn>
              <a:cxn ang="0">
                <a:pos x="25" y="1430"/>
              </a:cxn>
              <a:cxn ang="0">
                <a:pos x="25" y="1436"/>
              </a:cxn>
              <a:cxn ang="0">
                <a:pos x="0" y="1436"/>
              </a:cxn>
              <a:cxn ang="0">
                <a:pos x="0" y="1430"/>
              </a:cxn>
              <a:cxn ang="0">
                <a:pos x="0" y="1252"/>
              </a:cxn>
              <a:cxn ang="0">
                <a:pos x="25" y="1252"/>
              </a:cxn>
              <a:cxn ang="0">
                <a:pos x="25" y="1257"/>
              </a:cxn>
              <a:cxn ang="0">
                <a:pos x="0" y="1257"/>
              </a:cxn>
              <a:cxn ang="0">
                <a:pos x="0" y="1252"/>
              </a:cxn>
              <a:cxn ang="0">
                <a:pos x="0" y="1073"/>
              </a:cxn>
              <a:cxn ang="0">
                <a:pos x="25" y="1073"/>
              </a:cxn>
              <a:cxn ang="0">
                <a:pos x="25" y="1078"/>
              </a:cxn>
              <a:cxn ang="0">
                <a:pos x="0" y="1078"/>
              </a:cxn>
              <a:cxn ang="0">
                <a:pos x="0" y="1073"/>
              </a:cxn>
              <a:cxn ang="0">
                <a:pos x="0" y="894"/>
              </a:cxn>
              <a:cxn ang="0">
                <a:pos x="25" y="894"/>
              </a:cxn>
              <a:cxn ang="0">
                <a:pos x="25" y="899"/>
              </a:cxn>
              <a:cxn ang="0">
                <a:pos x="0" y="899"/>
              </a:cxn>
              <a:cxn ang="0">
                <a:pos x="0" y="894"/>
              </a:cxn>
              <a:cxn ang="0">
                <a:pos x="0" y="715"/>
              </a:cxn>
              <a:cxn ang="0">
                <a:pos x="25" y="715"/>
              </a:cxn>
              <a:cxn ang="0">
                <a:pos x="25" y="720"/>
              </a:cxn>
              <a:cxn ang="0">
                <a:pos x="0" y="720"/>
              </a:cxn>
              <a:cxn ang="0">
                <a:pos x="0" y="715"/>
              </a:cxn>
              <a:cxn ang="0">
                <a:pos x="0" y="536"/>
              </a:cxn>
              <a:cxn ang="0">
                <a:pos x="25" y="536"/>
              </a:cxn>
              <a:cxn ang="0">
                <a:pos x="25" y="541"/>
              </a:cxn>
              <a:cxn ang="0">
                <a:pos x="0" y="541"/>
              </a:cxn>
              <a:cxn ang="0">
                <a:pos x="0" y="536"/>
              </a:cxn>
              <a:cxn ang="0">
                <a:pos x="0" y="357"/>
              </a:cxn>
              <a:cxn ang="0">
                <a:pos x="25" y="357"/>
              </a:cxn>
              <a:cxn ang="0">
                <a:pos x="25" y="363"/>
              </a:cxn>
              <a:cxn ang="0">
                <a:pos x="0" y="363"/>
              </a:cxn>
              <a:cxn ang="0">
                <a:pos x="0" y="357"/>
              </a:cxn>
              <a:cxn ang="0">
                <a:pos x="0" y="179"/>
              </a:cxn>
              <a:cxn ang="0">
                <a:pos x="25" y="179"/>
              </a:cxn>
              <a:cxn ang="0">
                <a:pos x="25" y="184"/>
              </a:cxn>
              <a:cxn ang="0">
                <a:pos x="0" y="184"/>
              </a:cxn>
              <a:cxn ang="0">
                <a:pos x="0" y="179"/>
              </a:cxn>
              <a:cxn ang="0">
                <a:pos x="0" y="0"/>
              </a:cxn>
              <a:cxn ang="0">
                <a:pos x="25" y="0"/>
              </a:cxn>
              <a:cxn ang="0">
                <a:pos x="25" y="5"/>
              </a:cxn>
              <a:cxn ang="0">
                <a:pos x="0" y="5"/>
              </a:cxn>
              <a:cxn ang="0">
                <a:pos x="0" y="0"/>
              </a:cxn>
            </a:cxnLst>
            <a:rect l="0" t="0" r="r" b="b"/>
            <a:pathLst>
              <a:path w="25" h="1793">
                <a:moveTo>
                  <a:pt x="0" y="1788"/>
                </a:moveTo>
                <a:lnTo>
                  <a:pt x="25" y="1788"/>
                </a:lnTo>
                <a:lnTo>
                  <a:pt x="25" y="1793"/>
                </a:lnTo>
                <a:lnTo>
                  <a:pt x="0" y="1793"/>
                </a:lnTo>
                <a:lnTo>
                  <a:pt x="0" y="1788"/>
                </a:lnTo>
                <a:close/>
                <a:moveTo>
                  <a:pt x="0" y="1609"/>
                </a:moveTo>
                <a:lnTo>
                  <a:pt x="25" y="1609"/>
                </a:lnTo>
                <a:lnTo>
                  <a:pt x="25" y="1614"/>
                </a:lnTo>
                <a:lnTo>
                  <a:pt x="0" y="1614"/>
                </a:lnTo>
                <a:lnTo>
                  <a:pt x="0" y="1609"/>
                </a:lnTo>
                <a:close/>
                <a:moveTo>
                  <a:pt x="0" y="1430"/>
                </a:moveTo>
                <a:lnTo>
                  <a:pt x="25" y="1430"/>
                </a:lnTo>
                <a:lnTo>
                  <a:pt x="25" y="1436"/>
                </a:lnTo>
                <a:lnTo>
                  <a:pt x="0" y="1436"/>
                </a:lnTo>
                <a:lnTo>
                  <a:pt x="0" y="1430"/>
                </a:lnTo>
                <a:close/>
                <a:moveTo>
                  <a:pt x="0" y="1252"/>
                </a:moveTo>
                <a:lnTo>
                  <a:pt x="25" y="1252"/>
                </a:lnTo>
                <a:lnTo>
                  <a:pt x="25" y="1257"/>
                </a:lnTo>
                <a:lnTo>
                  <a:pt x="0" y="1257"/>
                </a:lnTo>
                <a:lnTo>
                  <a:pt x="0" y="1252"/>
                </a:lnTo>
                <a:close/>
                <a:moveTo>
                  <a:pt x="0" y="1073"/>
                </a:moveTo>
                <a:lnTo>
                  <a:pt x="25" y="1073"/>
                </a:lnTo>
                <a:lnTo>
                  <a:pt x="25" y="1078"/>
                </a:lnTo>
                <a:lnTo>
                  <a:pt x="0" y="1078"/>
                </a:lnTo>
                <a:lnTo>
                  <a:pt x="0" y="1073"/>
                </a:lnTo>
                <a:close/>
                <a:moveTo>
                  <a:pt x="0" y="894"/>
                </a:moveTo>
                <a:lnTo>
                  <a:pt x="25" y="894"/>
                </a:lnTo>
                <a:lnTo>
                  <a:pt x="25" y="899"/>
                </a:lnTo>
                <a:lnTo>
                  <a:pt x="0" y="899"/>
                </a:lnTo>
                <a:lnTo>
                  <a:pt x="0" y="894"/>
                </a:lnTo>
                <a:close/>
                <a:moveTo>
                  <a:pt x="0" y="715"/>
                </a:moveTo>
                <a:lnTo>
                  <a:pt x="25" y="715"/>
                </a:lnTo>
                <a:lnTo>
                  <a:pt x="25" y="720"/>
                </a:lnTo>
                <a:lnTo>
                  <a:pt x="0" y="720"/>
                </a:lnTo>
                <a:lnTo>
                  <a:pt x="0" y="715"/>
                </a:lnTo>
                <a:close/>
                <a:moveTo>
                  <a:pt x="0" y="536"/>
                </a:moveTo>
                <a:lnTo>
                  <a:pt x="25" y="536"/>
                </a:lnTo>
                <a:lnTo>
                  <a:pt x="25" y="541"/>
                </a:lnTo>
                <a:lnTo>
                  <a:pt x="0" y="541"/>
                </a:lnTo>
                <a:lnTo>
                  <a:pt x="0" y="536"/>
                </a:lnTo>
                <a:close/>
                <a:moveTo>
                  <a:pt x="0" y="357"/>
                </a:moveTo>
                <a:lnTo>
                  <a:pt x="25" y="357"/>
                </a:lnTo>
                <a:lnTo>
                  <a:pt x="25" y="363"/>
                </a:lnTo>
                <a:lnTo>
                  <a:pt x="0" y="363"/>
                </a:lnTo>
                <a:lnTo>
                  <a:pt x="0" y="357"/>
                </a:lnTo>
                <a:close/>
                <a:moveTo>
                  <a:pt x="0" y="179"/>
                </a:moveTo>
                <a:lnTo>
                  <a:pt x="25" y="179"/>
                </a:lnTo>
                <a:lnTo>
                  <a:pt x="25" y="184"/>
                </a:lnTo>
                <a:lnTo>
                  <a:pt x="0" y="184"/>
                </a:lnTo>
                <a:lnTo>
                  <a:pt x="0" y="179"/>
                </a:lnTo>
                <a:close/>
                <a:moveTo>
                  <a:pt x="0" y="0"/>
                </a:moveTo>
                <a:lnTo>
                  <a:pt x="25" y="0"/>
                </a:lnTo>
                <a:lnTo>
                  <a:pt x="25" y="5"/>
                </a:lnTo>
                <a:lnTo>
                  <a:pt x="0" y="5"/>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227" name="Rectangle 203"/>
          <p:cNvSpPr>
            <a:spLocks noChangeArrowheads="1"/>
          </p:cNvSpPr>
          <p:nvPr/>
        </p:nvSpPr>
        <p:spPr bwMode="auto">
          <a:xfrm>
            <a:off x="1081088" y="3316288"/>
            <a:ext cx="7629525" cy="7938"/>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228" name="Freeform 204"/>
          <p:cNvSpPr>
            <a:spLocks noEditPoints="1"/>
          </p:cNvSpPr>
          <p:nvPr/>
        </p:nvSpPr>
        <p:spPr bwMode="auto">
          <a:xfrm>
            <a:off x="1076325" y="3319463"/>
            <a:ext cx="7639050" cy="33338"/>
          </a:xfrm>
          <a:custGeom>
            <a:avLst/>
            <a:gdLst/>
            <a:ahLst/>
            <a:cxnLst>
              <a:cxn ang="0">
                <a:pos x="6" y="21"/>
              </a:cxn>
              <a:cxn ang="0">
                <a:pos x="0" y="0"/>
              </a:cxn>
              <a:cxn ang="0">
                <a:pos x="255" y="0"/>
              </a:cxn>
              <a:cxn ang="0">
                <a:pos x="249" y="21"/>
              </a:cxn>
              <a:cxn ang="0">
                <a:pos x="255" y="0"/>
              </a:cxn>
              <a:cxn ang="0">
                <a:pos x="510" y="21"/>
              </a:cxn>
              <a:cxn ang="0">
                <a:pos x="504" y="0"/>
              </a:cxn>
              <a:cxn ang="0">
                <a:pos x="765" y="0"/>
              </a:cxn>
              <a:cxn ang="0">
                <a:pos x="759" y="21"/>
              </a:cxn>
              <a:cxn ang="0">
                <a:pos x="765" y="0"/>
              </a:cxn>
              <a:cxn ang="0">
                <a:pos x="1014" y="21"/>
              </a:cxn>
              <a:cxn ang="0">
                <a:pos x="1008" y="0"/>
              </a:cxn>
              <a:cxn ang="0">
                <a:pos x="1270" y="0"/>
              </a:cxn>
              <a:cxn ang="0">
                <a:pos x="1264" y="21"/>
              </a:cxn>
              <a:cxn ang="0">
                <a:pos x="1270" y="0"/>
              </a:cxn>
              <a:cxn ang="0">
                <a:pos x="1525" y="21"/>
              </a:cxn>
              <a:cxn ang="0">
                <a:pos x="1519" y="0"/>
              </a:cxn>
              <a:cxn ang="0">
                <a:pos x="1774" y="0"/>
              </a:cxn>
              <a:cxn ang="0">
                <a:pos x="1768" y="21"/>
              </a:cxn>
              <a:cxn ang="0">
                <a:pos x="1774" y="0"/>
              </a:cxn>
              <a:cxn ang="0">
                <a:pos x="2029" y="21"/>
              </a:cxn>
              <a:cxn ang="0">
                <a:pos x="2023" y="0"/>
              </a:cxn>
              <a:cxn ang="0">
                <a:pos x="2284" y="0"/>
              </a:cxn>
              <a:cxn ang="0">
                <a:pos x="2278" y="21"/>
              </a:cxn>
              <a:cxn ang="0">
                <a:pos x="2284" y="0"/>
              </a:cxn>
              <a:cxn ang="0">
                <a:pos x="2534" y="21"/>
              </a:cxn>
              <a:cxn ang="0">
                <a:pos x="2527" y="0"/>
              </a:cxn>
              <a:cxn ang="0">
                <a:pos x="2789" y="0"/>
              </a:cxn>
              <a:cxn ang="0">
                <a:pos x="2783" y="21"/>
              </a:cxn>
              <a:cxn ang="0">
                <a:pos x="2789" y="0"/>
              </a:cxn>
              <a:cxn ang="0">
                <a:pos x="3044" y="21"/>
              </a:cxn>
              <a:cxn ang="0">
                <a:pos x="3038" y="0"/>
              </a:cxn>
              <a:cxn ang="0">
                <a:pos x="3293" y="0"/>
              </a:cxn>
              <a:cxn ang="0">
                <a:pos x="3287" y="21"/>
              </a:cxn>
              <a:cxn ang="0">
                <a:pos x="3293" y="0"/>
              </a:cxn>
              <a:cxn ang="0">
                <a:pos x="3548" y="21"/>
              </a:cxn>
              <a:cxn ang="0">
                <a:pos x="3542" y="0"/>
              </a:cxn>
              <a:cxn ang="0">
                <a:pos x="3797" y="0"/>
              </a:cxn>
              <a:cxn ang="0">
                <a:pos x="3791" y="21"/>
              </a:cxn>
              <a:cxn ang="0">
                <a:pos x="3797" y="0"/>
              </a:cxn>
              <a:cxn ang="0">
                <a:pos x="4053" y="21"/>
              </a:cxn>
              <a:cxn ang="0">
                <a:pos x="4047" y="0"/>
              </a:cxn>
              <a:cxn ang="0">
                <a:pos x="4308" y="0"/>
              </a:cxn>
              <a:cxn ang="0">
                <a:pos x="4302" y="21"/>
              </a:cxn>
              <a:cxn ang="0">
                <a:pos x="4308" y="0"/>
              </a:cxn>
              <a:cxn ang="0">
                <a:pos x="4557" y="21"/>
              </a:cxn>
              <a:cxn ang="0">
                <a:pos x="4551" y="0"/>
              </a:cxn>
              <a:cxn ang="0">
                <a:pos x="4812" y="0"/>
              </a:cxn>
              <a:cxn ang="0">
                <a:pos x="4806" y="21"/>
              </a:cxn>
              <a:cxn ang="0">
                <a:pos x="4812" y="0"/>
              </a:cxn>
            </a:cxnLst>
            <a:rect l="0" t="0" r="r" b="b"/>
            <a:pathLst>
              <a:path w="4812" h="21">
                <a:moveTo>
                  <a:pt x="6" y="0"/>
                </a:moveTo>
                <a:lnTo>
                  <a:pt x="6" y="21"/>
                </a:lnTo>
                <a:lnTo>
                  <a:pt x="0" y="21"/>
                </a:lnTo>
                <a:lnTo>
                  <a:pt x="0" y="0"/>
                </a:lnTo>
                <a:lnTo>
                  <a:pt x="6" y="0"/>
                </a:lnTo>
                <a:close/>
                <a:moveTo>
                  <a:pt x="255" y="0"/>
                </a:moveTo>
                <a:lnTo>
                  <a:pt x="255" y="21"/>
                </a:lnTo>
                <a:lnTo>
                  <a:pt x="249" y="21"/>
                </a:lnTo>
                <a:lnTo>
                  <a:pt x="249" y="0"/>
                </a:lnTo>
                <a:lnTo>
                  <a:pt x="255" y="0"/>
                </a:lnTo>
                <a:close/>
                <a:moveTo>
                  <a:pt x="510" y="0"/>
                </a:moveTo>
                <a:lnTo>
                  <a:pt x="510" y="21"/>
                </a:lnTo>
                <a:lnTo>
                  <a:pt x="504" y="21"/>
                </a:lnTo>
                <a:lnTo>
                  <a:pt x="504" y="0"/>
                </a:lnTo>
                <a:lnTo>
                  <a:pt x="510" y="0"/>
                </a:lnTo>
                <a:close/>
                <a:moveTo>
                  <a:pt x="765" y="0"/>
                </a:moveTo>
                <a:lnTo>
                  <a:pt x="765" y="21"/>
                </a:lnTo>
                <a:lnTo>
                  <a:pt x="759" y="21"/>
                </a:lnTo>
                <a:lnTo>
                  <a:pt x="759" y="0"/>
                </a:lnTo>
                <a:lnTo>
                  <a:pt x="765" y="0"/>
                </a:lnTo>
                <a:close/>
                <a:moveTo>
                  <a:pt x="1014" y="0"/>
                </a:moveTo>
                <a:lnTo>
                  <a:pt x="1014" y="21"/>
                </a:lnTo>
                <a:lnTo>
                  <a:pt x="1008" y="21"/>
                </a:lnTo>
                <a:lnTo>
                  <a:pt x="1008" y="0"/>
                </a:lnTo>
                <a:lnTo>
                  <a:pt x="1014" y="0"/>
                </a:lnTo>
                <a:close/>
                <a:moveTo>
                  <a:pt x="1270" y="0"/>
                </a:moveTo>
                <a:lnTo>
                  <a:pt x="1270" y="21"/>
                </a:lnTo>
                <a:lnTo>
                  <a:pt x="1264" y="21"/>
                </a:lnTo>
                <a:lnTo>
                  <a:pt x="1264" y="0"/>
                </a:lnTo>
                <a:lnTo>
                  <a:pt x="1270" y="0"/>
                </a:lnTo>
                <a:close/>
                <a:moveTo>
                  <a:pt x="1525" y="0"/>
                </a:moveTo>
                <a:lnTo>
                  <a:pt x="1525" y="21"/>
                </a:lnTo>
                <a:lnTo>
                  <a:pt x="1519" y="21"/>
                </a:lnTo>
                <a:lnTo>
                  <a:pt x="1519" y="0"/>
                </a:lnTo>
                <a:lnTo>
                  <a:pt x="1525" y="0"/>
                </a:lnTo>
                <a:close/>
                <a:moveTo>
                  <a:pt x="1774" y="0"/>
                </a:moveTo>
                <a:lnTo>
                  <a:pt x="1774" y="21"/>
                </a:lnTo>
                <a:lnTo>
                  <a:pt x="1768" y="21"/>
                </a:lnTo>
                <a:lnTo>
                  <a:pt x="1768" y="0"/>
                </a:lnTo>
                <a:lnTo>
                  <a:pt x="1774" y="0"/>
                </a:lnTo>
                <a:close/>
                <a:moveTo>
                  <a:pt x="2029" y="0"/>
                </a:moveTo>
                <a:lnTo>
                  <a:pt x="2029" y="21"/>
                </a:lnTo>
                <a:lnTo>
                  <a:pt x="2023" y="21"/>
                </a:lnTo>
                <a:lnTo>
                  <a:pt x="2023" y="0"/>
                </a:lnTo>
                <a:lnTo>
                  <a:pt x="2029" y="0"/>
                </a:lnTo>
                <a:close/>
                <a:moveTo>
                  <a:pt x="2284" y="0"/>
                </a:moveTo>
                <a:lnTo>
                  <a:pt x="2284" y="21"/>
                </a:lnTo>
                <a:lnTo>
                  <a:pt x="2278" y="21"/>
                </a:lnTo>
                <a:lnTo>
                  <a:pt x="2278" y="0"/>
                </a:lnTo>
                <a:lnTo>
                  <a:pt x="2284" y="0"/>
                </a:lnTo>
                <a:close/>
                <a:moveTo>
                  <a:pt x="2534" y="0"/>
                </a:moveTo>
                <a:lnTo>
                  <a:pt x="2534" y="21"/>
                </a:lnTo>
                <a:lnTo>
                  <a:pt x="2527" y="21"/>
                </a:lnTo>
                <a:lnTo>
                  <a:pt x="2527" y="0"/>
                </a:lnTo>
                <a:lnTo>
                  <a:pt x="2534" y="0"/>
                </a:lnTo>
                <a:close/>
                <a:moveTo>
                  <a:pt x="2789" y="0"/>
                </a:moveTo>
                <a:lnTo>
                  <a:pt x="2789" y="21"/>
                </a:lnTo>
                <a:lnTo>
                  <a:pt x="2783" y="21"/>
                </a:lnTo>
                <a:lnTo>
                  <a:pt x="2783" y="0"/>
                </a:lnTo>
                <a:lnTo>
                  <a:pt x="2789" y="0"/>
                </a:lnTo>
                <a:close/>
                <a:moveTo>
                  <a:pt x="3044" y="0"/>
                </a:moveTo>
                <a:lnTo>
                  <a:pt x="3044" y="21"/>
                </a:lnTo>
                <a:lnTo>
                  <a:pt x="3038" y="21"/>
                </a:lnTo>
                <a:lnTo>
                  <a:pt x="3038" y="0"/>
                </a:lnTo>
                <a:lnTo>
                  <a:pt x="3044" y="0"/>
                </a:lnTo>
                <a:close/>
                <a:moveTo>
                  <a:pt x="3293" y="0"/>
                </a:moveTo>
                <a:lnTo>
                  <a:pt x="3293" y="21"/>
                </a:lnTo>
                <a:lnTo>
                  <a:pt x="3287" y="21"/>
                </a:lnTo>
                <a:lnTo>
                  <a:pt x="3287" y="0"/>
                </a:lnTo>
                <a:lnTo>
                  <a:pt x="3293" y="0"/>
                </a:lnTo>
                <a:close/>
                <a:moveTo>
                  <a:pt x="3548" y="0"/>
                </a:moveTo>
                <a:lnTo>
                  <a:pt x="3548" y="21"/>
                </a:lnTo>
                <a:lnTo>
                  <a:pt x="3542" y="21"/>
                </a:lnTo>
                <a:lnTo>
                  <a:pt x="3542" y="0"/>
                </a:lnTo>
                <a:lnTo>
                  <a:pt x="3548" y="0"/>
                </a:lnTo>
                <a:close/>
                <a:moveTo>
                  <a:pt x="3797" y="0"/>
                </a:moveTo>
                <a:lnTo>
                  <a:pt x="3797" y="21"/>
                </a:lnTo>
                <a:lnTo>
                  <a:pt x="3791" y="21"/>
                </a:lnTo>
                <a:lnTo>
                  <a:pt x="3791" y="0"/>
                </a:lnTo>
                <a:lnTo>
                  <a:pt x="3797" y="0"/>
                </a:lnTo>
                <a:close/>
                <a:moveTo>
                  <a:pt x="4053" y="0"/>
                </a:moveTo>
                <a:lnTo>
                  <a:pt x="4053" y="21"/>
                </a:lnTo>
                <a:lnTo>
                  <a:pt x="4047" y="21"/>
                </a:lnTo>
                <a:lnTo>
                  <a:pt x="4047" y="0"/>
                </a:lnTo>
                <a:lnTo>
                  <a:pt x="4053" y="0"/>
                </a:lnTo>
                <a:close/>
                <a:moveTo>
                  <a:pt x="4308" y="0"/>
                </a:moveTo>
                <a:lnTo>
                  <a:pt x="4308" y="21"/>
                </a:lnTo>
                <a:lnTo>
                  <a:pt x="4302" y="21"/>
                </a:lnTo>
                <a:lnTo>
                  <a:pt x="4302" y="0"/>
                </a:lnTo>
                <a:lnTo>
                  <a:pt x="4308" y="0"/>
                </a:lnTo>
                <a:close/>
                <a:moveTo>
                  <a:pt x="4557" y="0"/>
                </a:moveTo>
                <a:lnTo>
                  <a:pt x="4557" y="21"/>
                </a:lnTo>
                <a:lnTo>
                  <a:pt x="4551" y="21"/>
                </a:lnTo>
                <a:lnTo>
                  <a:pt x="4551" y="0"/>
                </a:lnTo>
                <a:lnTo>
                  <a:pt x="4557" y="0"/>
                </a:lnTo>
                <a:close/>
                <a:moveTo>
                  <a:pt x="4812" y="0"/>
                </a:moveTo>
                <a:lnTo>
                  <a:pt x="4812" y="21"/>
                </a:lnTo>
                <a:lnTo>
                  <a:pt x="4806" y="21"/>
                </a:lnTo>
                <a:lnTo>
                  <a:pt x="4806" y="0"/>
                </a:lnTo>
                <a:lnTo>
                  <a:pt x="4812"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dirty="0"/>
          </a:p>
        </p:txBody>
      </p:sp>
      <p:sp>
        <p:nvSpPr>
          <p:cNvPr id="1229" name="Rectangle 205"/>
          <p:cNvSpPr>
            <a:spLocks noChangeArrowheads="1"/>
          </p:cNvSpPr>
          <p:nvPr/>
        </p:nvSpPr>
        <p:spPr bwMode="auto">
          <a:xfrm>
            <a:off x="495300" y="4403725"/>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 name="Rectangle 206"/>
          <p:cNvSpPr>
            <a:spLocks noChangeArrowheads="1"/>
          </p:cNvSpPr>
          <p:nvPr/>
        </p:nvSpPr>
        <p:spPr bwMode="auto">
          <a:xfrm>
            <a:off x="533400" y="4403725"/>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 name="Rectangle 207"/>
          <p:cNvSpPr>
            <a:spLocks noChangeArrowheads="1"/>
          </p:cNvSpPr>
          <p:nvPr/>
        </p:nvSpPr>
        <p:spPr bwMode="auto">
          <a:xfrm>
            <a:off x="495300" y="4119563"/>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 name="Rectangle 208"/>
          <p:cNvSpPr>
            <a:spLocks noChangeArrowheads="1"/>
          </p:cNvSpPr>
          <p:nvPr/>
        </p:nvSpPr>
        <p:spPr bwMode="auto">
          <a:xfrm>
            <a:off x="533400" y="4119563"/>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150,000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3" name="Rectangle 209"/>
          <p:cNvSpPr>
            <a:spLocks noChangeArrowheads="1"/>
          </p:cNvSpPr>
          <p:nvPr/>
        </p:nvSpPr>
        <p:spPr bwMode="auto">
          <a:xfrm>
            <a:off x="495300" y="38354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4" name="Rectangle 210"/>
          <p:cNvSpPr>
            <a:spLocks noChangeArrowheads="1"/>
          </p:cNvSpPr>
          <p:nvPr/>
        </p:nvSpPr>
        <p:spPr bwMode="auto">
          <a:xfrm>
            <a:off x="533400" y="3835400"/>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5" name="Rectangle 211"/>
          <p:cNvSpPr>
            <a:spLocks noChangeArrowheads="1"/>
          </p:cNvSpPr>
          <p:nvPr/>
        </p:nvSpPr>
        <p:spPr bwMode="auto">
          <a:xfrm>
            <a:off x="555625" y="3551238"/>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6" name="Rectangle 212"/>
          <p:cNvSpPr>
            <a:spLocks noChangeArrowheads="1"/>
          </p:cNvSpPr>
          <p:nvPr/>
        </p:nvSpPr>
        <p:spPr bwMode="auto">
          <a:xfrm>
            <a:off x="593725" y="3551238"/>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7" name="Rectangle 213"/>
          <p:cNvSpPr>
            <a:spLocks noChangeArrowheads="1"/>
          </p:cNvSpPr>
          <p:nvPr/>
        </p:nvSpPr>
        <p:spPr bwMode="auto">
          <a:xfrm>
            <a:off x="839788" y="3267075"/>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8" name="Rectangle 214"/>
          <p:cNvSpPr>
            <a:spLocks noChangeArrowheads="1"/>
          </p:cNvSpPr>
          <p:nvPr/>
        </p:nvSpPr>
        <p:spPr bwMode="auto">
          <a:xfrm>
            <a:off x="587375" y="2982913"/>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 name="Rectangle 215"/>
          <p:cNvSpPr>
            <a:spLocks noChangeArrowheads="1"/>
          </p:cNvSpPr>
          <p:nvPr/>
        </p:nvSpPr>
        <p:spPr bwMode="auto">
          <a:xfrm>
            <a:off x="527050" y="2698750"/>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0" name="Rectangle 216"/>
          <p:cNvSpPr>
            <a:spLocks noChangeArrowheads="1"/>
          </p:cNvSpPr>
          <p:nvPr/>
        </p:nvSpPr>
        <p:spPr bwMode="auto">
          <a:xfrm>
            <a:off x="527050" y="2416175"/>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150,000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1" name="Rectangle 217"/>
          <p:cNvSpPr>
            <a:spLocks noChangeArrowheads="1"/>
          </p:cNvSpPr>
          <p:nvPr/>
        </p:nvSpPr>
        <p:spPr bwMode="auto">
          <a:xfrm>
            <a:off x="527050" y="2132013"/>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2" name="Rectangle 218"/>
          <p:cNvSpPr>
            <a:spLocks noChangeArrowheads="1"/>
          </p:cNvSpPr>
          <p:nvPr/>
        </p:nvSpPr>
        <p:spPr bwMode="auto">
          <a:xfrm>
            <a:off x="527050" y="1847850"/>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250,000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3" name="Rectangle 219"/>
          <p:cNvSpPr>
            <a:spLocks noChangeArrowheads="1"/>
          </p:cNvSpPr>
          <p:nvPr/>
        </p:nvSpPr>
        <p:spPr bwMode="auto">
          <a:xfrm>
            <a:off x="527050" y="1563688"/>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838200"/>
          </a:xfrm>
        </p:spPr>
        <p:txBody>
          <a:bodyPr/>
          <a:lstStyle/>
          <a:p>
            <a:r>
              <a:rPr lang="en-AU" sz="2400" dirty="0" smtClean="0"/>
              <a:t>South Australia is shifting away from manufacturing and into a services economy … perhaps requiring new skills</a:t>
            </a:r>
            <a:endParaRPr lang="en-AU" sz="2400" dirty="0"/>
          </a:p>
        </p:txBody>
      </p:sp>
      <p:sp>
        <p:nvSpPr>
          <p:cNvPr id="4" name="Rectangle 5"/>
          <p:cNvSpPr>
            <a:spLocks noChangeArrowheads="1"/>
          </p:cNvSpPr>
          <p:nvPr/>
        </p:nvSpPr>
        <p:spPr bwMode="auto">
          <a:xfrm>
            <a:off x="244475" y="911088"/>
            <a:ext cx="4298950" cy="4647426"/>
          </a:xfrm>
          <a:prstGeom prst="rect">
            <a:avLst/>
          </a:prstGeom>
          <a:noFill/>
          <a:ln w="9525" algn="ctr">
            <a:noFill/>
            <a:miter lim="800000"/>
            <a:headEnd/>
            <a:tailEnd/>
          </a:ln>
        </p:spPr>
        <p:txBody>
          <a:bodyPr wrap="square" lIns="0" tIns="0" rIns="0" bIns="0">
            <a:spAutoFit/>
          </a:bodyPr>
          <a:lstStyle/>
          <a:p>
            <a:pPr algn="l" eaLnBrk="1" hangingPunct="1">
              <a:spcBef>
                <a:spcPts val="600"/>
              </a:spcBef>
              <a:spcAft>
                <a:spcPts val="600"/>
              </a:spcAft>
              <a:tabLst>
                <a:tab pos="4124325" algn="r"/>
                <a:tab pos="6908800" algn="r"/>
                <a:tab pos="8156575" algn="r"/>
              </a:tabLst>
            </a:pPr>
            <a:r>
              <a:rPr lang="en-AU" sz="1600" b="1" dirty="0">
                <a:solidFill>
                  <a:srgbClr val="C00000"/>
                </a:solidFill>
              </a:rPr>
              <a:t>	</a:t>
            </a:r>
            <a:r>
              <a:rPr lang="en-AU" sz="1600" b="1" dirty="0" smtClean="0">
                <a:solidFill>
                  <a:srgbClr val="C00000"/>
                </a:solidFill>
              </a:rPr>
              <a:t>Change 2006-2011</a:t>
            </a:r>
            <a:br>
              <a:rPr lang="en-AU" sz="1600" b="1" dirty="0" smtClean="0">
                <a:solidFill>
                  <a:srgbClr val="C00000"/>
                </a:solidFill>
              </a:rPr>
            </a:br>
            <a:r>
              <a:rPr lang="en-AU" sz="1600" b="1" dirty="0">
                <a:solidFill>
                  <a:srgbClr val="C00000"/>
                </a:solidFill>
              </a:rPr>
              <a:t>	</a:t>
            </a:r>
            <a:r>
              <a:rPr lang="en-AU" sz="1600" b="1" dirty="0" smtClean="0">
                <a:solidFill>
                  <a:srgbClr val="C00000"/>
                </a:solidFill>
              </a:rPr>
              <a:t>No.</a:t>
            </a:r>
            <a:endParaRPr lang="en-AU" sz="1600" b="1" dirty="0">
              <a:solidFill>
                <a:srgbClr val="C00000"/>
              </a:solidFill>
            </a:endParaRP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General Clerk	3,800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Aged or Disabled Carer	2,800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Checkout Operator	2,000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Truck Driver (General)	1,500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Electrician (General)	1,500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Accounts Clerk	1,400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Child Care Worker	1,400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Carpenter	900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rgbClr val="C00000"/>
                </a:solidFill>
              </a:rPr>
              <a:t>Personal Care Assistant	900</a:t>
            </a:r>
          </a:p>
          <a:p>
            <a:pPr marL="447675" indent="-447675">
              <a:spcBef>
                <a:spcPts val="600"/>
              </a:spcBef>
              <a:spcAft>
                <a:spcPts val="600"/>
              </a:spcAft>
              <a:buFont typeface="+mj-lt"/>
              <a:buAutoNum type="arabicPeriod"/>
              <a:tabLst>
                <a:tab pos="4124325" algn="r"/>
                <a:tab pos="6908800" algn="r"/>
                <a:tab pos="8156575" algn="r"/>
              </a:tabLst>
            </a:pPr>
            <a:r>
              <a:rPr lang="en-AU" sz="1600" dirty="0" smtClean="0">
                <a:solidFill>
                  <a:schemeClr val="accent4"/>
                </a:solidFill>
              </a:rPr>
              <a:t>Sales Assistant (General)	900</a:t>
            </a:r>
          </a:p>
        </p:txBody>
      </p:sp>
      <p:sp>
        <p:nvSpPr>
          <p:cNvPr id="5" name="Text Box 4"/>
          <p:cNvSpPr txBox="1">
            <a:spLocks noChangeArrowheads="1"/>
          </p:cNvSpPr>
          <p:nvPr/>
        </p:nvSpPr>
        <p:spPr bwMode="auto">
          <a:xfrm>
            <a:off x="257519" y="6010827"/>
            <a:ext cx="8667405" cy="369332"/>
          </a:xfrm>
          <a:prstGeom prst="rect">
            <a:avLst/>
          </a:prstGeom>
          <a:noFill/>
          <a:ln w="9525">
            <a:noFill/>
            <a:miter lim="800000"/>
            <a:headEnd/>
            <a:tailEnd/>
          </a:ln>
          <a:effectLst/>
        </p:spPr>
        <p:txBody>
          <a:bodyPr wrap="square">
            <a:spAutoFit/>
          </a:bodyPr>
          <a:lstStyle/>
          <a:p>
            <a:pPr marL="179388" indent="-179388" eaLnBrk="1" hangingPunct="1">
              <a:buSzPct val="120000"/>
              <a:buFontTx/>
              <a:buChar char="•"/>
            </a:pPr>
            <a:r>
              <a:rPr lang="en-AU" dirty="0">
                <a:solidFill>
                  <a:srgbClr val="FF3333"/>
                </a:solidFill>
              </a:rPr>
              <a:t>Net change in employment by </a:t>
            </a:r>
            <a:r>
              <a:rPr lang="en-AU" dirty="0" smtClean="0">
                <a:solidFill>
                  <a:srgbClr val="FF3333"/>
                </a:solidFill>
              </a:rPr>
              <a:t>occupation in South Australia over </a:t>
            </a:r>
            <a:r>
              <a:rPr lang="en-AU" dirty="0">
                <a:solidFill>
                  <a:srgbClr val="FF3333"/>
                </a:solidFill>
              </a:rPr>
              <a:t>5 years to </a:t>
            </a:r>
            <a:r>
              <a:rPr lang="en-AU" dirty="0" smtClean="0">
                <a:solidFill>
                  <a:srgbClr val="FF3333"/>
                </a:solidFill>
              </a:rPr>
              <a:t>2011</a:t>
            </a:r>
            <a:endParaRPr lang="en-AU" dirty="0">
              <a:solidFill>
                <a:srgbClr val="FF3333"/>
              </a:solidFill>
            </a:endParaRPr>
          </a:p>
        </p:txBody>
      </p:sp>
      <p:sp>
        <p:nvSpPr>
          <p:cNvPr id="6" name="Text Box 274"/>
          <p:cNvSpPr txBox="1">
            <a:spLocks noChangeArrowheads="1"/>
          </p:cNvSpPr>
          <p:nvPr/>
        </p:nvSpPr>
        <p:spPr bwMode="auto">
          <a:xfrm>
            <a:off x="0" y="6430963"/>
            <a:ext cx="9144000" cy="198437"/>
          </a:xfrm>
          <a:prstGeom prst="rect">
            <a:avLst/>
          </a:prstGeom>
          <a:noFill/>
          <a:ln w="9525">
            <a:noFill/>
            <a:miter lim="800000"/>
            <a:headEnd/>
            <a:tailEnd/>
          </a:ln>
        </p:spPr>
        <p:txBody>
          <a:bodyPr/>
          <a:lstStyle/>
          <a:p>
            <a:pPr algn="r"/>
            <a:r>
              <a:rPr lang="en-AU" sz="600" b="0" dirty="0">
                <a:solidFill>
                  <a:srgbClr val="000000"/>
                </a:solidFill>
              </a:rPr>
              <a:t>Source:  Based on Australian Bureau of Statistics data; </a:t>
            </a:r>
            <a:r>
              <a:rPr lang="en-AU" sz="600" b="0" dirty="0" smtClean="0">
                <a:solidFill>
                  <a:srgbClr val="000000"/>
                </a:solidFill>
              </a:rPr>
              <a:t>KPMG Demographics</a:t>
            </a:r>
            <a:endParaRPr lang="en-AU" sz="600" b="0" dirty="0">
              <a:solidFill>
                <a:srgbClr val="000000"/>
              </a:solidFill>
            </a:endParaRPr>
          </a:p>
        </p:txBody>
      </p:sp>
      <p:sp>
        <p:nvSpPr>
          <p:cNvPr id="7" name="Rectangle 5"/>
          <p:cNvSpPr>
            <a:spLocks noChangeArrowheads="1"/>
          </p:cNvSpPr>
          <p:nvPr/>
        </p:nvSpPr>
        <p:spPr bwMode="auto">
          <a:xfrm>
            <a:off x="4730750" y="911088"/>
            <a:ext cx="4298950" cy="4893647"/>
          </a:xfrm>
          <a:prstGeom prst="rect">
            <a:avLst/>
          </a:prstGeom>
          <a:noFill/>
          <a:ln w="9525" algn="ctr">
            <a:noFill/>
            <a:miter lim="800000"/>
            <a:headEnd/>
            <a:tailEnd/>
          </a:ln>
        </p:spPr>
        <p:txBody>
          <a:bodyPr wrap="square" lIns="0" tIns="0" rIns="0" bIns="0">
            <a:spAutoFit/>
          </a:bodyPr>
          <a:lstStyle/>
          <a:p>
            <a:pPr algn="l" eaLnBrk="1" hangingPunct="1">
              <a:spcBef>
                <a:spcPts val="600"/>
              </a:spcBef>
              <a:spcAft>
                <a:spcPts val="600"/>
              </a:spcAft>
              <a:tabLst>
                <a:tab pos="4124325" algn="r"/>
                <a:tab pos="6908800" algn="r"/>
                <a:tab pos="8156575" algn="r"/>
              </a:tabLst>
            </a:pPr>
            <a:r>
              <a:rPr lang="en-AU" sz="1600" b="1" dirty="0">
                <a:solidFill>
                  <a:srgbClr val="C00000"/>
                </a:solidFill>
              </a:rPr>
              <a:t>	</a:t>
            </a:r>
            <a:r>
              <a:rPr lang="en-AU" sz="1600" b="1" dirty="0" smtClean="0">
                <a:solidFill>
                  <a:srgbClr val="C00000"/>
                </a:solidFill>
              </a:rPr>
              <a:t>Change 2006-2011</a:t>
            </a:r>
            <a:br>
              <a:rPr lang="en-AU" sz="1600" b="1" dirty="0" smtClean="0">
                <a:solidFill>
                  <a:srgbClr val="C00000"/>
                </a:solidFill>
              </a:rPr>
            </a:br>
            <a:r>
              <a:rPr lang="en-AU" sz="1600" b="1" dirty="0">
                <a:solidFill>
                  <a:srgbClr val="C00000"/>
                </a:solidFill>
              </a:rPr>
              <a:t>	</a:t>
            </a:r>
            <a:r>
              <a:rPr lang="en-AU" sz="1600" b="1" dirty="0" smtClean="0">
                <a:solidFill>
                  <a:srgbClr val="C00000"/>
                </a:solidFill>
              </a:rPr>
              <a:t>No.</a:t>
            </a:r>
            <a:endParaRPr lang="en-AU" sz="1600" b="1" dirty="0">
              <a:solidFill>
                <a:srgbClr val="C00000"/>
              </a:solidFill>
            </a:endParaRP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Kitchenhand	900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chemeClr val="accent4"/>
                </a:solidFill>
              </a:rPr>
              <a:t>Barista	800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chemeClr val="accent4"/>
                </a:solidFill>
              </a:rPr>
              <a:t>Chef	800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chemeClr val="accent4"/>
                </a:solidFill>
              </a:rPr>
              <a:t>Fitter (General)	700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chemeClr val="accent4"/>
                </a:solidFill>
              </a:rPr>
              <a:t>Miner	700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Commercial Cleaner	700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Building Associate	600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Registered Nurse (Critical Care</a:t>
            </a:r>
            <a:br>
              <a:rPr lang="en-AU" sz="1600" dirty="0" smtClean="0">
                <a:solidFill>
                  <a:srgbClr val="C00000"/>
                </a:solidFill>
              </a:rPr>
            </a:br>
            <a:r>
              <a:rPr lang="en-AU" sz="1600" dirty="0" smtClean="0">
                <a:solidFill>
                  <a:srgbClr val="C00000"/>
                </a:solidFill>
              </a:rPr>
              <a:t>and Emergency)	600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Cafe Worker	600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Waiter	600</a:t>
            </a:r>
          </a:p>
        </p:txBody>
      </p:sp>
      <p:sp>
        <p:nvSpPr>
          <p:cNvPr id="8" name="Rectangle 7"/>
          <p:cNvSpPr/>
          <p:nvPr/>
        </p:nvSpPr>
        <p:spPr>
          <a:xfrm>
            <a:off x="230532" y="5669481"/>
            <a:ext cx="2121928" cy="276999"/>
          </a:xfrm>
          <a:prstGeom prst="rect">
            <a:avLst/>
          </a:prstGeom>
        </p:spPr>
        <p:txBody>
          <a:bodyPr wrap="none">
            <a:spAutoFit/>
          </a:bodyPr>
          <a:lstStyle/>
          <a:p>
            <a:pPr marL="179388" indent="-179388"/>
            <a:r>
              <a:rPr lang="en-AU" sz="1200" b="1" dirty="0" smtClean="0">
                <a:solidFill>
                  <a:srgbClr val="C00000"/>
                </a:solidFill>
              </a:rPr>
              <a:t>*	Not in Australian Top 20</a:t>
            </a:r>
            <a:endParaRPr lang="en-AU"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0"/>
            <a:ext cx="8724899" cy="838200"/>
          </a:xfrm>
        </p:spPr>
        <p:txBody>
          <a:bodyPr/>
          <a:lstStyle/>
          <a:p>
            <a:r>
              <a:rPr lang="en-AU" sz="2400" dirty="0" smtClean="0"/>
              <a:t>Fewer jobs in manufacturing and agriculture … the state must engage with the knowledge economy</a:t>
            </a:r>
            <a:endParaRPr lang="en-AU" sz="2400" dirty="0"/>
          </a:p>
        </p:txBody>
      </p:sp>
      <p:sp>
        <p:nvSpPr>
          <p:cNvPr id="4" name="Rectangle 5"/>
          <p:cNvSpPr>
            <a:spLocks noChangeArrowheads="1"/>
          </p:cNvSpPr>
          <p:nvPr/>
        </p:nvSpPr>
        <p:spPr bwMode="auto">
          <a:xfrm>
            <a:off x="133350" y="910260"/>
            <a:ext cx="4410075" cy="4647426"/>
          </a:xfrm>
          <a:prstGeom prst="rect">
            <a:avLst/>
          </a:prstGeom>
          <a:noFill/>
          <a:ln w="9525" algn="ctr">
            <a:noFill/>
            <a:miter lim="800000"/>
            <a:headEnd/>
            <a:tailEnd/>
          </a:ln>
        </p:spPr>
        <p:txBody>
          <a:bodyPr wrap="square" lIns="0" tIns="0" rIns="0" bIns="0">
            <a:spAutoFit/>
          </a:bodyPr>
          <a:lstStyle/>
          <a:p>
            <a:pPr algn="l" eaLnBrk="1" hangingPunct="1">
              <a:spcBef>
                <a:spcPts val="600"/>
              </a:spcBef>
              <a:spcAft>
                <a:spcPts val="600"/>
              </a:spcAft>
              <a:tabLst>
                <a:tab pos="4305300" algn="r"/>
                <a:tab pos="6908800" algn="r"/>
                <a:tab pos="8156575" algn="r"/>
              </a:tabLst>
            </a:pPr>
            <a:r>
              <a:rPr lang="en-AU" sz="1600" b="1" dirty="0">
                <a:solidFill>
                  <a:srgbClr val="C00000"/>
                </a:solidFill>
              </a:rPr>
              <a:t>	</a:t>
            </a:r>
            <a:r>
              <a:rPr lang="en-AU" sz="1600" b="1" dirty="0" smtClean="0">
                <a:solidFill>
                  <a:srgbClr val="C00000"/>
                </a:solidFill>
              </a:rPr>
              <a:t>Change 2006-2011</a:t>
            </a:r>
            <a:br>
              <a:rPr lang="en-AU" sz="1600" b="1" dirty="0" smtClean="0">
                <a:solidFill>
                  <a:srgbClr val="C00000"/>
                </a:solidFill>
              </a:rPr>
            </a:br>
            <a:r>
              <a:rPr lang="en-AU" sz="1600" b="1" dirty="0">
                <a:solidFill>
                  <a:srgbClr val="C00000"/>
                </a:solidFill>
              </a:rPr>
              <a:t>	</a:t>
            </a:r>
            <a:r>
              <a:rPr lang="en-AU" sz="1600" b="1" dirty="0" smtClean="0">
                <a:solidFill>
                  <a:srgbClr val="C00000"/>
                </a:solidFill>
              </a:rPr>
              <a:t>No.</a:t>
            </a:r>
            <a:endParaRPr lang="en-AU" sz="1600" b="1" dirty="0">
              <a:solidFill>
                <a:srgbClr val="C00000"/>
              </a:solidFill>
            </a:endParaRP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Product Assembler	-2,500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Secretary (General)	-2,000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Vineyard Worker	-1,200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Mixed Crop and Livestock Farmer	-1,000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Corporate Services Manager	-700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Metal Engineering Process Worker	-600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rgbClr val="C00000"/>
                </a:solidFill>
              </a:rPr>
              <a:t>Grape Grower	-500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chemeClr val="accent4"/>
                </a:solidFill>
              </a:rPr>
              <a:t>Credit or Loans Officer	-500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rgbClr val="C00000"/>
                </a:solidFill>
              </a:rPr>
              <a:t>Toolmaker	-500</a:t>
            </a:r>
          </a:p>
          <a:p>
            <a:pPr marL="447675" indent="-447675">
              <a:spcBef>
                <a:spcPts val="600"/>
              </a:spcBef>
              <a:spcAft>
                <a:spcPts val="600"/>
              </a:spcAft>
              <a:buFont typeface="+mj-lt"/>
              <a:buAutoNum type="arabicPeriod"/>
              <a:tabLst>
                <a:tab pos="4305300" algn="r"/>
                <a:tab pos="6908800" algn="r"/>
                <a:tab pos="8156575" algn="r"/>
              </a:tabLst>
            </a:pPr>
            <a:r>
              <a:rPr lang="en-AU" sz="1600" dirty="0" smtClean="0">
                <a:solidFill>
                  <a:srgbClr val="C00000"/>
                </a:solidFill>
              </a:rPr>
              <a:t>Fruit or Nut Grower	-300</a:t>
            </a:r>
          </a:p>
        </p:txBody>
      </p:sp>
      <p:sp>
        <p:nvSpPr>
          <p:cNvPr id="5" name="Text Box 4"/>
          <p:cNvSpPr txBox="1">
            <a:spLocks noChangeArrowheads="1"/>
          </p:cNvSpPr>
          <p:nvPr/>
        </p:nvSpPr>
        <p:spPr bwMode="auto">
          <a:xfrm>
            <a:off x="287337" y="6020765"/>
            <a:ext cx="8723313" cy="369332"/>
          </a:xfrm>
          <a:prstGeom prst="rect">
            <a:avLst/>
          </a:prstGeom>
          <a:noFill/>
          <a:ln w="9525">
            <a:noFill/>
            <a:miter lim="800000"/>
            <a:headEnd/>
            <a:tailEnd/>
          </a:ln>
          <a:effectLst/>
        </p:spPr>
        <p:txBody>
          <a:bodyPr wrap="square">
            <a:spAutoFit/>
          </a:bodyPr>
          <a:lstStyle/>
          <a:p>
            <a:pPr marL="179388" indent="-179388">
              <a:buSzPct val="120000"/>
              <a:buFontTx/>
              <a:buChar char="•"/>
            </a:pPr>
            <a:r>
              <a:rPr lang="en-AU" dirty="0">
                <a:solidFill>
                  <a:srgbClr val="FF3333"/>
                </a:solidFill>
              </a:rPr>
              <a:t>Net change in employment by </a:t>
            </a:r>
            <a:r>
              <a:rPr lang="en-AU" dirty="0" smtClean="0">
                <a:solidFill>
                  <a:srgbClr val="FF3333"/>
                </a:solidFill>
              </a:rPr>
              <a:t>occupation in South Australia over </a:t>
            </a:r>
            <a:r>
              <a:rPr lang="en-AU" dirty="0">
                <a:solidFill>
                  <a:srgbClr val="FF3333"/>
                </a:solidFill>
              </a:rPr>
              <a:t>5 years to </a:t>
            </a:r>
            <a:r>
              <a:rPr lang="en-AU" dirty="0" smtClean="0">
                <a:solidFill>
                  <a:srgbClr val="FF3333"/>
                </a:solidFill>
              </a:rPr>
              <a:t>2011</a:t>
            </a:r>
            <a:endParaRPr lang="en-AU" dirty="0">
              <a:solidFill>
                <a:srgbClr val="FF3333"/>
              </a:solidFill>
            </a:endParaRPr>
          </a:p>
        </p:txBody>
      </p:sp>
      <p:sp>
        <p:nvSpPr>
          <p:cNvPr id="6" name="Text Box 274"/>
          <p:cNvSpPr txBox="1">
            <a:spLocks noChangeArrowheads="1"/>
          </p:cNvSpPr>
          <p:nvPr/>
        </p:nvSpPr>
        <p:spPr bwMode="auto">
          <a:xfrm>
            <a:off x="0" y="6430963"/>
            <a:ext cx="9144000" cy="198437"/>
          </a:xfrm>
          <a:prstGeom prst="rect">
            <a:avLst/>
          </a:prstGeom>
          <a:noFill/>
          <a:ln w="9525">
            <a:noFill/>
            <a:miter lim="800000"/>
            <a:headEnd/>
            <a:tailEnd/>
          </a:ln>
        </p:spPr>
        <p:txBody>
          <a:bodyPr/>
          <a:lstStyle/>
          <a:p>
            <a:pPr algn="r"/>
            <a:r>
              <a:rPr lang="en-AU" sz="600" b="0" dirty="0">
                <a:solidFill>
                  <a:srgbClr val="000000"/>
                </a:solidFill>
              </a:rPr>
              <a:t>Source:  Based on Australian Bureau of Statistics data; </a:t>
            </a:r>
            <a:r>
              <a:rPr lang="en-AU" sz="600" b="0" dirty="0" smtClean="0">
                <a:solidFill>
                  <a:srgbClr val="000000"/>
                </a:solidFill>
              </a:rPr>
              <a:t>KPMG Demographics</a:t>
            </a:r>
            <a:endParaRPr lang="en-AU" sz="600" b="0" dirty="0">
              <a:solidFill>
                <a:srgbClr val="000000"/>
              </a:solidFill>
            </a:endParaRPr>
          </a:p>
        </p:txBody>
      </p:sp>
      <p:sp>
        <p:nvSpPr>
          <p:cNvPr id="7" name="Rectangle 5"/>
          <p:cNvSpPr>
            <a:spLocks noChangeArrowheads="1"/>
          </p:cNvSpPr>
          <p:nvPr/>
        </p:nvSpPr>
        <p:spPr bwMode="auto">
          <a:xfrm>
            <a:off x="4730750" y="910260"/>
            <a:ext cx="4298950" cy="4893647"/>
          </a:xfrm>
          <a:prstGeom prst="rect">
            <a:avLst/>
          </a:prstGeom>
          <a:noFill/>
          <a:ln w="9525" algn="ctr">
            <a:noFill/>
            <a:miter lim="800000"/>
            <a:headEnd/>
            <a:tailEnd/>
          </a:ln>
        </p:spPr>
        <p:txBody>
          <a:bodyPr wrap="square" lIns="0" tIns="0" rIns="0" bIns="0">
            <a:spAutoFit/>
          </a:bodyPr>
          <a:lstStyle/>
          <a:p>
            <a:pPr algn="l" eaLnBrk="1" hangingPunct="1">
              <a:spcBef>
                <a:spcPts val="600"/>
              </a:spcBef>
              <a:spcAft>
                <a:spcPts val="600"/>
              </a:spcAft>
              <a:tabLst>
                <a:tab pos="4124325" algn="r"/>
                <a:tab pos="6908800" algn="r"/>
                <a:tab pos="8156575" algn="r"/>
              </a:tabLst>
            </a:pPr>
            <a:r>
              <a:rPr lang="en-AU" sz="1600" b="1" dirty="0">
                <a:solidFill>
                  <a:srgbClr val="C00000"/>
                </a:solidFill>
              </a:rPr>
              <a:t>	</a:t>
            </a:r>
            <a:r>
              <a:rPr lang="en-AU" sz="1600" b="1" dirty="0" smtClean="0">
                <a:solidFill>
                  <a:srgbClr val="C00000"/>
                </a:solidFill>
              </a:rPr>
              <a:t>Change 2006-2011</a:t>
            </a:r>
            <a:br>
              <a:rPr lang="en-AU" sz="1600" b="1" dirty="0" smtClean="0">
                <a:solidFill>
                  <a:srgbClr val="C00000"/>
                </a:solidFill>
              </a:rPr>
            </a:br>
            <a:r>
              <a:rPr lang="en-AU" sz="1600" b="1" dirty="0">
                <a:solidFill>
                  <a:srgbClr val="C00000"/>
                </a:solidFill>
              </a:rPr>
              <a:t>	</a:t>
            </a:r>
            <a:r>
              <a:rPr lang="en-AU" sz="1600" b="1" dirty="0" smtClean="0">
                <a:solidFill>
                  <a:srgbClr val="C00000"/>
                </a:solidFill>
              </a:rPr>
              <a:t>No.</a:t>
            </a:r>
            <a:endParaRPr lang="en-AU" sz="1600" b="1" dirty="0">
              <a:solidFill>
                <a:srgbClr val="C00000"/>
              </a:solidFill>
            </a:endParaRP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Product Examiner	-300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Motor Mechanic (General)	-300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Plastics Factory Worker	-300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Chief Exec. or Managing Director	-300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Recycling or Rubbish Collector	-300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00338D"/>
                </a:solidFill>
              </a:rPr>
              <a:t>Shelf Filler	-200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00338D"/>
                </a:solidFill>
              </a:rPr>
              <a:t>Switchboard Operator	-200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Sales Representative (Personal</a:t>
            </a:r>
            <a:br>
              <a:rPr lang="en-AU" sz="1600" dirty="0" smtClean="0">
                <a:solidFill>
                  <a:srgbClr val="C00000"/>
                </a:solidFill>
              </a:rPr>
            </a:br>
            <a:r>
              <a:rPr lang="en-AU" sz="1600" dirty="0" smtClean="0">
                <a:solidFill>
                  <a:srgbClr val="C00000"/>
                </a:solidFill>
              </a:rPr>
              <a:t>and Household Goods)	-200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Family Day Care Worker	-200</a:t>
            </a:r>
          </a:p>
          <a:p>
            <a:pPr marL="447675" indent="-447675">
              <a:spcBef>
                <a:spcPts val="600"/>
              </a:spcBef>
              <a:spcAft>
                <a:spcPts val="600"/>
              </a:spcAft>
              <a:buFont typeface="+mj-lt"/>
              <a:buAutoNum type="arabicPeriod" startAt="11"/>
              <a:tabLst>
                <a:tab pos="4124325" algn="r"/>
                <a:tab pos="6908800" algn="r"/>
                <a:tab pos="8156575" algn="r"/>
              </a:tabLst>
            </a:pPr>
            <a:r>
              <a:rPr lang="en-AU" sz="1600" dirty="0" smtClean="0">
                <a:solidFill>
                  <a:srgbClr val="C00000"/>
                </a:solidFill>
              </a:rPr>
              <a:t>Winery Cellar Hand	-200</a:t>
            </a:r>
          </a:p>
        </p:txBody>
      </p:sp>
      <p:sp>
        <p:nvSpPr>
          <p:cNvPr id="8" name="Rectangle 7"/>
          <p:cNvSpPr/>
          <p:nvPr/>
        </p:nvSpPr>
        <p:spPr>
          <a:xfrm>
            <a:off x="230532" y="5669481"/>
            <a:ext cx="2388218" cy="276999"/>
          </a:xfrm>
          <a:prstGeom prst="rect">
            <a:avLst/>
          </a:prstGeom>
        </p:spPr>
        <p:txBody>
          <a:bodyPr wrap="none">
            <a:spAutoFit/>
          </a:bodyPr>
          <a:lstStyle/>
          <a:p>
            <a:pPr marL="179388" indent="-179388"/>
            <a:r>
              <a:rPr lang="en-AU" sz="1200" b="1" dirty="0" smtClean="0">
                <a:solidFill>
                  <a:srgbClr val="C00000"/>
                </a:solidFill>
              </a:rPr>
              <a:t>*	Not in Australian Bottom 20</a:t>
            </a:r>
            <a:endParaRPr lang="en-AU"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0"/>
            <a:ext cx="8666133" cy="838200"/>
          </a:xfrm>
        </p:spPr>
        <p:txBody>
          <a:bodyPr/>
          <a:lstStyle/>
          <a:p>
            <a:r>
              <a:rPr lang="en-AU" sz="2400" dirty="0" smtClean="0"/>
              <a:t>Australia’s library staff is ageing … does this mean there is opportunity for, or risk of, generational change?</a:t>
            </a:r>
            <a:endParaRPr lang="en-AU" sz="2400" dirty="0"/>
          </a:p>
        </p:txBody>
      </p:sp>
      <p:sp>
        <p:nvSpPr>
          <p:cNvPr id="6" name="TextBox 5"/>
          <p:cNvSpPr txBox="1"/>
          <p:nvPr/>
        </p:nvSpPr>
        <p:spPr>
          <a:xfrm>
            <a:off x="1288080" y="898297"/>
            <a:ext cx="3319377" cy="738664"/>
          </a:xfrm>
          <a:prstGeom prst="flowChartInputOutput">
            <a:avLst/>
          </a:prstGeom>
          <a:gradFill>
            <a:gsLst>
              <a:gs pos="89000">
                <a:srgbClr val="4066AA">
                  <a:alpha val="85000"/>
                </a:srgbClr>
              </a:gs>
              <a:gs pos="0">
                <a:srgbClr val="C00000">
                  <a:alpha val="85000"/>
                </a:srgbClr>
              </a:gs>
            </a:gsLst>
            <a:lin ang="9600000" scaled="0"/>
          </a:gradFill>
        </p:spPr>
        <p:txBody>
          <a:bodyPr wrap="none" lIns="0" tIns="0" rIns="0" bIns="0" rtlCol="0">
            <a:spAutoFit/>
          </a:bodyPr>
          <a:lstStyle/>
          <a:p>
            <a:pPr>
              <a:tabLst>
                <a:tab pos="1077913" algn="l"/>
              </a:tabLst>
            </a:pPr>
            <a:r>
              <a:rPr lang="en-AU" sz="1600" b="1" dirty="0" smtClean="0">
                <a:solidFill>
                  <a:schemeClr val="bg1"/>
                </a:solidFill>
                <a:latin typeface="Arial" pitchFamily="34" charset="0"/>
                <a:cs typeface="Arial" pitchFamily="34" charset="0"/>
              </a:rPr>
              <a:t>2006:	24,850</a:t>
            </a:r>
          </a:p>
          <a:p>
            <a:pPr>
              <a:tabLst>
                <a:tab pos="1077913" algn="l"/>
              </a:tabLst>
            </a:pPr>
            <a:r>
              <a:rPr lang="en-AU" sz="1600" b="1" dirty="0" smtClean="0">
                <a:solidFill>
                  <a:schemeClr val="bg1"/>
                </a:solidFill>
                <a:latin typeface="Arial" pitchFamily="34" charset="0"/>
                <a:cs typeface="Arial" pitchFamily="34" charset="0"/>
              </a:rPr>
              <a:t>2011:	24,840</a:t>
            </a:r>
          </a:p>
          <a:p>
            <a:pPr>
              <a:tabLst>
                <a:tab pos="1077913" algn="l"/>
              </a:tabLst>
            </a:pPr>
            <a:r>
              <a:rPr lang="en-AU" sz="1600" b="1" dirty="0" smtClean="0">
                <a:solidFill>
                  <a:schemeClr val="bg1"/>
                </a:solidFill>
                <a:latin typeface="Arial" pitchFamily="34" charset="0"/>
                <a:cs typeface="Arial" pitchFamily="34" charset="0"/>
              </a:rPr>
              <a:t>Change:	-10 or 0%</a:t>
            </a:r>
          </a:p>
        </p:txBody>
      </p:sp>
      <p:sp>
        <p:nvSpPr>
          <p:cNvPr id="8" name="Text Box 4"/>
          <p:cNvSpPr txBox="1">
            <a:spLocks noChangeArrowheads="1"/>
          </p:cNvSpPr>
          <p:nvPr/>
        </p:nvSpPr>
        <p:spPr bwMode="auto">
          <a:xfrm>
            <a:off x="394447" y="6010726"/>
            <a:ext cx="8578102" cy="276999"/>
          </a:xfrm>
          <a:prstGeom prst="rect">
            <a:avLst/>
          </a:prstGeom>
          <a:noFill/>
          <a:ln w="9525" algn="ctr">
            <a:noFill/>
            <a:miter lim="800000"/>
            <a:headEnd/>
            <a:tailEnd/>
          </a:ln>
        </p:spPr>
        <p:txBody>
          <a:bodyPr wrap="square" lIns="0" tIns="0" rIns="0" bIns="0">
            <a:spAutoFit/>
          </a:bodyPr>
          <a:lstStyle/>
          <a:p>
            <a:pPr marL="180975" indent="-180975" eaLnBrk="1" hangingPunct="1">
              <a:buSzPct val="150000"/>
              <a:buFontTx/>
              <a:buChar char="•"/>
            </a:pPr>
            <a:r>
              <a:rPr lang="en-AU" dirty="0" smtClean="0">
                <a:solidFill>
                  <a:srgbClr val="FF3333"/>
                </a:solidFill>
                <a:ea typeface="ＭＳ Ｐゴシック" charset="-128"/>
              </a:rPr>
              <a:t>Age profile of Library Staff* between the 2006 and 2011 Censuses</a:t>
            </a:r>
            <a:endParaRPr lang="en-AU" dirty="0">
              <a:solidFill>
                <a:srgbClr val="FF3333"/>
              </a:solidFill>
              <a:ea typeface="ＭＳ Ｐゴシック" charset="-128"/>
            </a:endParaRPr>
          </a:p>
        </p:txBody>
      </p:sp>
      <p:sp>
        <p:nvSpPr>
          <p:cNvPr id="10"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a:t>
            </a:r>
            <a:r>
              <a:rPr lang="en-US" sz="600" dirty="0" smtClean="0">
                <a:solidFill>
                  <a:srgbClr val="000000"/>
                </a:solidFill>
                <a:ea typeface="ヒラギノ角ゴ ProN W3" charset="-128"/>
                <a:sym typeface="Arial" charset="0"/>
              </a:rPr>
              <a:t>data; KPMG Demographics</a:t>
            </a:r>
            <a:endParaRPr lang="en-US" sz="600" dirty="0">
              <a:solidFill>
                <a:srgbClr val="000000"/>
              </a:solidFill>
              <a:ea typeface="ヒラギノ角ゴ ProN W3" charset="-128"/>
              <a:sym typeface="Arial" charset="0"/>
            </a:endParaRPr>
          </a:p>
        </p:txBody>
      </p:sp>
      <p:sp>
        <p:nvSpPr>
          <p:cNvPr id="1522" name="Rectangle 498"/>
          <p:cNvSpPr>
            <a:spLocks noChangeArrowheads="1"/>
          </p:cNvSpPr>
          <p:nvPr/>
        </p:nvSpPr>
        <p:spPr bwMode="auto">
          <a:xfrm>
            <a:off x="4191561" y="5378436"/>
            <a:ext cx="282129" cy="1438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2006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5" name="Rectangle 501"/>
          <p:cNvSpPr>
            <a:spLocks noChangeArrowheads="1"/>
          </p:cNvSpPr>
          <p:nvPr/>
        </p:nvSpPr>
        <p:spPr bwMode="auto">
          <a:xfrm>
            <a:off x="4786506" y="5378436"/>
            <a:ext cx="282129" cy="1438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2011</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0" name="Rectangle 496"/>
          <p:cNvSpPr>
            <a:spLocks noChangeArrowheads="1"/>
          </p:cNvSpPr>
          <p:nvPr/>
        </p:nvSpPr>
        <p:spPr bwMode="auto">
          <a:xfrm>
            <a:off x="4048415" y="5410257"/>
            <a:ext cx="122509" cy="83344"/>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1000" dirty="0"/>
          </a:p>
        </p:txBody>
      </p:sp>
      <p:sp>
        <p:nvSpPr>
          <p:cNvPr id="510" name="Rectangle 496"/>
          <p:cNvSpPr>
            <a:spLocks noChangeArrowheads="1"/>
          </p:cNvSpPr>
          <p:nvPr/>
        </p:nvSpPr>
        <p:spPr bwMode="auto">
          <a:xfrm>
            <a:off x="4633482" y="5410257"/>
            <a:ext cx="122509" cy="83344"/>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1000" dirty="0"/>
          </a:p>
        </p:txBody>
      </p:sp>
      <p:sp>
        <p:nvSpPr>
          <p:cNvPr id="274" name="TextBox 273"/>
          <p:cNvSpPr txBox="1"/>
          <p:nvPr/>
        </p:nvSpPr>
        <p:spPr>
          <a:xfrm>
            <a:off x="609600" y="5721723"/>
            <a:ext cx="8534400" cy="123111"/>
          </a:xfrm>
          <a:prstGeom prst="rect">
            <a:avLst/>
          </a:prstGeom>
          <a:noFill/>
        </p:spPr>
        <p:txBody>
          <a:bodyPr wrap="square" lIns="0" tIns="0" rIns="0" bIns="0" rtlCol="0">
            <a:spAutoFit/>
          </a:bodyPr>
          <a:lstStyle/>
          <a:p>
            <a:pPr marL="88900" indent="-88900"/>
            <a:r>
              <a:rPr lang="en-AU" sz="800" dirty="0" smtClean="0"/>
              <a:t>*	This Library Staff category is the combination of Librarians, Library Technicians and Library Assistants</a:t>
            </a:r>
          </a:p>
        </p:txBody>
      </p:sp>
      <p:sp>
        <p:nvSpPr>
          <p:cNvPr id="1030" name="Rectangle 6"/>
          <p:cNvSpPr>
            <a:spLocks noChangeArrowheads="1"/>
          </p:cNvSpPr>
          <p:nvPr/>
        </p:nvSpPr>
        <p:spPr bwMode="auto">
          <a:xfrm>
            <a:off x="998538" y="4598988"/>
            <a:ext cx="201613" cy="5159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32" name="Rectangle 8"/>
          <p:cNvSpPr>
            <a:spLocks noChangeArrowheads="1"/>
          </p:cNvSpPr>
          <p:nvPr/>
        </p:nvSpPr>
        <p:spPr bwMode="auto">
          <a:xfrm>
            <a:off x="1711325" y="4337050"/>
            <a:ext cx="212725" cy="7778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34" name="Rectangle 10"/>
          <p:cNvSpPr>
            <a:spLocks noChangeArrowheads="1"/>
          </p:cNvSpPr>
          <p:nvPr/>
        </p:nvSpPr>
        <p:spPr bwMode="auto">
          <a:xfrm>
            <a:off x="2435225" y="4259263"/>
            <a:ext cx="203200" cy="8556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36" name="Rectangle 12"/>
          <p:cNvSpPr>
            <a:spLocks noChangeArrowheads="1"/>
          </p:cNvSpPr>
          <p:nvPr/>
        </p:nvSpPr>
        <p:spPr bwMode="auto">
          <a:xfrm>
            <a:off x="3149600" y="3952875"/>
            <a:ext cx="211138" cy="11620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38" name="Rectangle 14"/>
          <p:cNvSpPr>
            <a:spLocks noChangeArrowheads="1"/>
          </p:cNvSpPr>
          <p:nvPr/>
        </p:nvSpPr>
        <p:spPr bwMode="auto">
          <a:xfrm>
            <a:off x="3871913" y="3554413"/>
            <a:ext cx="203200" cy="15605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40" name="Rectangle 16"/>
          <p:cNvSpPr>
            <a:spLocks noChangeArrowheads="1"/>
          </p:cNvSpPr>
          <p:nvPr/>
        </p:nvSpPr>
        <p:spPr bwMode="auto">
          <a:xfrm>
            <a:off x="4586288" y="2913063"/>
            <a:ext cx="211138" cy="22018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42" name="Rectangle 18"/>
          <p:cNvSpPr>
            <a:spLocks noChangeArrowheads="1"/>
          </p:cNvSpPr>
          <p:nvPr/>
        </p:nvSpPr>
        <p:spPr bwMode="auto">
          <a:xfrm>
            <a:off x="5308600" y="2292350"/>
            <a:ext cx="203200" cy="28225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44" name="Rectangle 20"/>
          <p:cNvSpPr>
            <a:spLocks noChangeArrowheads="1"/>
          </p:cNvSpPr>
          <p:nvPr/>
        </p:nvSpPr>
        <p:spPr bwMode="auto">
          <a:xfrm>
            <a:off x="6022975" y="2241550"/>
            <a:ext cx="211138" cy="28733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46" name="Rectangle 22"/>
          <p:cNvSpPr>
            <a:spLocks noChangeArrowheads="1"/>
          </p:cNvSpPr>
          <p:nvPr/>
        </p:nvSpPr>
        <p:spPr bwMode="auto">
          <a:xfrm>
            <a:off x="6746875" y="2816225"/>
            <a:ext cx="201613" cy="22987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48" name="Rectangle 24"/>
          <p:cNvSpPr>
            <a:spLocks noChangeArrowheads="1"/>
          </p:cNvSpPr>
          <p:nvPr/>
        </p:nvSpPr>
        <p:spPr bwMode="auto">
          <a:xfrm>
            <a:off x="7459663" y="4056063"/>
            <a:ext cx="212725" cy="10588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50" name="Rectangle 26"/>
          <p:cNvSpPr>
            <a:spLocks noChangeArrowheads="1"/>
          </p:cNvSpPr>
          <p:nvPr/>
        </p:nvSpPr>
        <p:spPr bwMode="auto">
          <a:xfrm>
            <a:off x="8183563" y="4787900"/>
            <a:ext cx="203200" cy="3270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grpSp>
        <p:nvGrpSpPr>
          <p:cNvPr id="80" name="Group 79"/>
          <p:cNvGrpSpPr/>
          <p:nvPr/>
        </p:nvGrpSpPr>
        <p:grpSpPr>
          <a:xfrm>
            <a:off x="1200150" y="1573560"/>
            <a:ext cx="7696200" cy="3541365"/>
            <a:chOff x="1200150" y="1573560"/>
            <a:chExt cx="7696200" cy="3541365"/>
          </a:xfrm>
        </p:grpSpPr>
        <p:sp>
          <p:nvSpPr>
            <p:cNvPr id="9" name="TextBox 8"/>
            <p:cNvSpPr txBox="1"/>
            <p:nvPr/>
          </p:nvSpPr>
          <p:spPr>
            <a:xfrm>
              <a:off x="6381725" y="1573560"/>
              <a:ext cx="2514625" cy="492443"/>
            </a:xfrm>
            <a:prstGeom prst="rect">
              <a:avLst/>
            </a:prstGeom>
            <a:noFill/>
          </p:spPr>
          <p:txBody>
            <a:bodyPr wrap="square" lIns="0" tIns="0" rIns="0" bIns="0" rtlCol="0">
              <a:spAutoFit/>
            </a:bodyPr>
            <a:lstStyle/>
            <a:p>
              <a:pPr algn="ctr">
                <a:tabLst>
                  <a:tab pos="1077913" algn="l"/>
                </a:tabLst>
              </a:pPr>
              <a:r>
                <a:rPr lang="en-AU" sz="1600" b="1" dirty="0" smtClean="0">
                  <a:solidFill>
                    <a:srgbClr val="C00000"/>
                  </a:solidFill>
                  <a:latin typeface="Arial" pitchFamily="34" charset="0"/>
                  <a:cs typeface="Arial" pitchFamily="34" charset="0"/>
                </a:rPr>
                <a:t>48% of Library Staff* were aged 50+ at 2011 Census</a:t>
              </a:r>
            </a:p>
          </p:txBody>
        </p:sp>
        <p:sp>
          <p:nvSpPr>
            <p:cNvPr id="1052" name="Rectangle 28"/>
            <p:cNvSpPr>
              <a:spLocks noChangeArrowheads="1"/>
            </p:cNvSpPr>
            <p:nvPr/>
          </p:nvSpPr>
          <p:spPr bwMode="auto">
            <a:xfrm>
              <a:off x="1200150" y="4697413"/>
              <a:ext cx="203200" cy="41751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54" name="Rectangle 30"/>
            <p:cNvSpPr>
              <a:spLocks noChangeArrowheads="1"/>
            </p:cNvSpPr>
            <p:nvPr/>
          </p:nvSpPr>
          <p:spPr bwMode="auto">
            <a:xfrm>
              <a:off x="1924050" y="4370388"/>
              <a:ext cx="201613" cy="74453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56" name="Rectangle 32"/>
            <p:cNvSpPr>
              <a:spLocks noChangeArrowheads="1"/>
            </p:cNvSpPr>
            <p:nvPr/>
          </p:nvSpPr>
          <p:spPr bwMode="auto">
            <a:xfrm>
              <a:off x="2638425" y="4364038"/>
              <a:ext cx="201613" cy="75088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58" name="Rectangle 34"/>
            <p:cNvSpPr>
              <a:spLocks noChangeArrowheads="1"/>
            </p:cNvSpPr>
            <p:nvPr/>
          </p:nvSpPr>
          <p:spPr bwMode="auto">
            <a:xfrm>
              <a:off x="3360738" y="4114800"/>
              <a:ext cx="203200" cy="1000125"/>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60" name="Rectangle 36"/>
            <p:cNvSpPr>
              <a:spLocks noChangeArrowheads="1"/>
            </p:cNvSpPr>
            <p:nvPr/>
          </p:nvSpPr>
          <p:spPr bwMode="auto">
            <a:xfrm>
              <a:off x="4075113" y="3775075"/>
              <a:ext cx="203200" cy="13398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62" name="Rectangle 38"/>
            <p:cNvSpPr>
              <a:spLocks noChangeArrowheads="1"/>
            </p:cNvSpPr>
            <p:nvPr/>
          </p:nvSpPr>
          <p:spPr bwMode="auto">
            <a:xfrm>
              <a:off x="4797425" y="3240088"/>
              <a:ext cx="203200" cy="187483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64" name="Rectangle 40"/>
            <p:cNvSpPr>
              <a:spLocks noChangeArrowheads="1"/>
            </p:cNvSpPr>
            <p:nvPr/>
          </p:nvSpPr>
          <p:spPr bwMode="auto">
            <a:xfrm>
              <a:off x="5511800" y="2640013"/>
              <a:ext cx="203200" cy="247491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66" name="Rectangle 42"/>
            <p:cNvSpPr>
              <a:spLocks noChangeArrowheads="1"/>
            </p:cNvSpPr>
            <p:nvPr/>
          </p:nvSpPr>
          <p:spPr bwMode="auto">
            <a:xfrm>
              <a:off x="6234113" y="2241550"/>
              <a:ext cx="203200" cy="2873375"/>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68" name="Rectangle 44"/>
            <p:cNvSpPr>
              <a:spLocks noChangeArrowheads="1"/>
            </p:cNvSpPr>
            <p:nvPr/>
          </p:nvSpPr>
          <p:spPr bwMode="auto">
            <a:xfrm>
              <a:off x="6948488" y="2455863"/>
              <a:ext cx="203200" cy="265906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0" name="Rectangle 46"/>
            <p:cNvSpPr>
              <a:spLocks noChangeArrowheads="1"/>
            </p:cNvSpPr>
            <p:nvPr/>
          </p:nvSpPr>
          <p:spPr bwMode="auto">
            <a:xfrm>
              <a:off x="7672388" y="3455988"/>
              <a:ext cx="201613" cy="165893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2" name="Rectangle 48"/>
            <p:cNvSpPr>
              <a:spLocks noChangeArrowheads="1"/>
            </p:cNvSpPr>
            <p:nvPr/>
          </p:nvSpPr>
          <p:spPr bwMode="auto">
            <a:xfrm>
              <a:off x="8386763" y="4460875"/>
              <a:ext cx="201613" cy="6540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p>
          </p:txBody>
        </p:sp>
      </p:grpSp>
      <p:sp>
        <p:nvSpPr>
          <p:cNvPr id="1074" name="Rectangle 50"/>
          <p:cNvSpPr>
            <a:spLocks noChangeArrowheads="1"/>
          </p:cNvSpPr>
          <p:nvPr/>
        </p:nvSpPr>
        <p:spPr bwMode="auto">
          <a:xfrm>
            <a:off x="835025" y="1803400"/>
            <a:ext cx="7938" cy="3311525"/>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5" name="Freeform 51"/>
          <p:cNvSpPr>
            <a:spLocks noEditPoints="1"/>
          </p:cNvSpPr>
          <p:nvPr/>
        </p:nvSpPr>
        <p:spPr bwMode="auto">
          <a:xfrm>
            <a:off x="812800" y="1800225"/>
            <a:ext cx="26988" cy="3317875"/>
          </a:xfrm>
          <a:custGeom>
            <a:avLst/>
            <a:gdLst/>
            <a:ahLst/>
            <a:cxnLst>
              <a:cxn ang="0">
                <a:pos x="0" y="2086"/>
              </a:cxn>
              <a:cxn ang="0">
                <a:pos x="17" y="2086"/>
              </a:cxn>
              <a:cxn ang="0">
                <a:pos x="17" y="2090"/>
              </a:cxn>
              <a:cxn ang="0">
                <a:pos x="0" y="2090"/>
              </a:cxn>
              <a:cxn ang="0">
                <a:pos x="0" y="2086"/>
              </a:cxn>
              <a:cxn ang="0">
                <a:pos x="0" y="1876"/>
              </a:cxn>
              <a:cxn ang="0">
                <a:pos x="17" y="1876"/>
              </a:cxn>
              <a:cxn ang="0">
                <a:pos x="17" y="1880"/>
              </a:cxn>
              <a:cxn ang="0">
                <a:pos x="0" y="1880"/>
              </a:cxn>
              <a:cxn ang="0">
                <a:pos x="0" y="1876"/>
              </a:cxn>
              <a:cxn ang="0">
                <a:pos x="0" y="1670"/>
              </a:cxn>
              <a:cxn ang="0">
                <a:pos x="17" y="1670"/>
              </a:cxn>
              <a:cxn ang="0">
                <a:pos x="17" y="1674"/>
              </a:cxn>
              <a:cxn ang="0">
                <a:pos x="0" y="1674"/>
              </a:cxn>
              <a:cxn ang="0">
                <a:pos x="0" y="1670"/>
              </a:cxn>
              <a:cxn ang="0">
                <a:pos x="0" y="1460"/>
              </a:cxn>
              <a:cxn ang="0">
                <a:pos x="17" y="1460"/>
              </a:cxn>
              <a:cxn ang="0">
                <a:pos x="17" y="1465"/>
              </a:cxn>
              <a:cxn ang="0">
                <a:pos x="0" y="1465"/>
              </a:cxn>
              <a:cxn ang="0">
                <a:pos x="0" y="1460"/>
              </a:cxn>
              <a:cxn ang="0">
                <a:pos x="0" y="1251"/>
              </a:cxn>
              <a:cxn ang="0">
                <a:pos x="17" y="1251"/>
              </a:cxn>
              <a:cxn ang="0">
                <a:pos x="17" y="1255"/>
              </a:cxn>
              <a:cxn ang="0">
                <a:pos x="0" y="1255"/>
              </a:cxn>
              <a:cxn ang="0">
                <a:pos x="0" y="1251"/>
              </a:cxn>
              <a:cxn ang="0">
                <a:pos x="0" y="1045"/>
              </a:cxn>
              <a:cxn ang="0">
                <a:pos x="17" y="1045"/>
              </a:cxn>
              <a:cxn ang="0">
                <a:pos x="17" y="1049"/>
              </a:cxn>
              <a:cxn ang="0">
                <a:pos x="0" y="1049"/>
              </a:cxn>
              <a:cxn ang="0">
                <a:pos x="0" y="1045"/>
              </a:cxn>
              <a:cxn ang="0">
                <a:pos x="0" y="835"/>
              </a:cxn>
              <a:cxn ang="0">
                <a:pos x="17" y="835"/>
              </a:cxn>
              <a:cxn ang="0">
                <a:pos x="17" y="839"/>
              </a:cxn>
              <a:cxn ang="0">
                <a:pos x="0" y="839"/>
              </a:cxn>
              <a:cxn ang="0">
                <a:pos x="0" y="835"/>
              </a:cxn>
              <a:cxn ang="0">
                <a:pos x="0" y="625"/>
              </a:cxn>
              <a:cxn ang="0">
                <a:pos x="17" y="625"/>
              </a:cxn>
              <a:cxn ang="0">
                <a:pos x="17" y="629"/>
              </a:cxn>
              <a:cxn ang="0">
                <a:pos x="0" y="629"/>
              </a:cxn>
              <a:cxn ang="0">
                <a:pos x="0" y="625"/>
              </a:cxn>
              <a:cxn ang="0">
                <a:pos x="0" y="420"/>
              </a:cxn>
              <a:cxn ang="0">
                <a:pos x="17" y="420"/>
              </a:cxn>
              <a:cxn ang="0">
                <a:pos x="17" y="424"/>
              </a:cxn>
              <a:cxn ang="0">
                <a:pos x="0" y="424"/>
              </a:cxn>
              <a:cxn ang="0">
                <a:pos x="0" y="420"/>
              </a:cxn>
              <a:cxn ang="0">
                <a:pos x="0" y="210"/>
              </a:cxn>
              <a:cxn ang="0">
                <a:pos x="17" y="210"/>
              </a:cxn>
              <a:cxn ang="0">
                <a:pos x="17" y="214"/>
              </a:cxn>
              <a:cxn ang="0">
                <a:pos x="0" y="214"/>
              </a:cxn>
              <a:cxn ang="0">
                <a:pos x="0" y="210"/>
              </a:cxn>
              <a:cxn ang="0">
                <a:pos x="0" y="0"/>
              </a:cxn>
              <a:cxn ang="0">
                <a:pos x="17" y="0"/>
              </a:cxn>
              <a:cxn ang="0">
                <a:pos x="17" y="4"/>
              </a:cxn>
              <a:cxn ang="0">
                <a:pos x="0" y="4"/>
              </a:cxn>
              <a:cxn ang="0">
                <a:pos x="0" y="0"/>
              </a:cxn>
            </a:cxnLst>
            <a:rect l="0" t="0" r="r" b="b"/>
            <a:pathLst>
              <a:path w="17" h="2090">
                <a:moveTo>
                  <a:pt x="0" y="2086"/>
                </a:moveTo>
                <a:lnTo>
                  <a:pt x="17" y="2086"/>
                </a:lnTo>
                <a:lnTo>
                  <a:pt x="17" y="2090"/>
                </a:lnTo>
                <a:lnTo>
                  <a:pt x="0" y="2090"/>
                </a:lnTo>
                <a:lnTo>
                  <a:pt x="0" y="2086"/>
                </a:lnTo>
                <a:close/>
                <a:moveTo>
                  <a:pt x="0" y="1876"/>
                </a:moveTo>
                <a:lnTo>
                  <a:pt x="17" y="1876"/>
                </a:lnTo>
                <a:lnTo>
                  <a:pt x="17" y="1880"/>
                </a:lnTo>
                <a:lnTo>
                  <a:pt x="0" y="1880"/>
                </a:lnTo>
                <a:lnTo>
                  <a:pt x="0" y="1876"/>
                </a:lnTo>
                <a:close/>
                <a:moveTo>
                  <a:pt x="0" y="1670"/>
                </a:moveTo>
                <a:lnTo>
                  <a:pt x="17" y="1670"/>
                </a:lnTo>
                <a:lnTo>
                  <a:pt x="17" y="1674"/>
                </a:lnTo>
                <a:lnTo>
                  <a:pt x="0" y="1674"/>
                </a:lnTo>
                <a:lnTo>
                  <a:pt x="0" y="1670"/>
                </a:lnTo>
                <a:close/>
                <a:moveTo>
                  <a:pt x="0" y="1460"/>
                </a:moveTo>
                <a:lnTo>
                  <a:pt x="17" y="1460"/>
                </a:lnTo>
                <a:lnTo>
                  <a:pt x="17" y="1465"/>
                </a:lnTo>
                <a:lnTo>
                  <a:pt x="0" y="1465"/>
                </a:lnTo>
                <a:lnTo>
                  <a:pt x="0" y="1460"/>
                </a:lnTo>
                <a:close/>
                <a:moveTo>
                  <a:pt x="0" y="1251"/>
                </a:moveTo>
                <a:lnTo>
                  <a:pt x="17" y="1251"/>
                </a:lnTo>
                <a:lnTo>
                  <a:pt x="17" y="1255"/>
                </a:lnTo>
                <a:lnTo>
                  <a:pt x="0" y="1255"/>
                </a:lnTo>
                <a:lnTo>
                  <a:pt x="0" y="1251"/>
                </a:lnTo>
                <a:close/>
                <a:moveTo>
                  <a:pt x="0" y="1045"/>
                </a:moveTo>
                <a:lnTo>
                  <a:pt x="17" y="1045"/>
                </a:lnTo>
                <a:lnTo>
                  <a:pt x="17" y="1049"/>
                </a:lnTo>
                <a:lnTo>
                  <a:pt x="0" y="1049"/>
                </a:lnTo>
                <a:lnTo>
                  <a:pt x="0" y="1045"/>
                </a:lnTo>
                <a:close/>
                <a:moveTo>
                  <a:pt x="0" y="835"/>
                </a:moveTo>
                <a:lnTo>
                  <a:pt x="17" y="835"/>
                </a:lnTo>
                <a:lnTo>
                  <a:pt x="17" y="839"/>
                </a:lnTo>
                <a:lnTo>
                  <a:pt x="0" y="839"/>
                </a:lnTo>
                <a:lnTo>
                  <a:pt x="0" y="835"/>
                </a:lnTo>
                <a:close/>
                <a:moveTo>
                  <a:pt x="0" y="625"/>
                </a:moveTo>
                <a:lnTo>
                  <a:pt x="17" y="625"/>
                </a:lnTo>
                <a:lnTo>
                  <a:pt x="17" y="629"/>
                </a:lnTo>
                <a:lnTo>
                  <a:pt x="0" y="629"/>
                </a:lnTo>
                <a:lnTo>
                  <a:pt x="0" y="625"/>
                </a:lnTo>
                <a:close/>
                <a:moveTo>
                  <a:pt x="0" y="420"/>
                </a:moveTo>
                <a:lnTo>
                  <a:pt x="17" y="420"/>
                </a:lnTo>
                <a:lnTo>
                  <a:pt x="17" y="424"/>
                </a:lnTo>
                <a:lnTo>
                  <a:pt x="0" y="424"/>
                </a:lnTo>
                <a:lnTo>
                  <a:pt x="0" y="420"/>
                </a:lnTo>
                <a:close/>
                <a:moveTo>
                  <a:pt x="0" y="210"/>
                </a:moveTo>
                <a:lnTo>
                  <a:pt x="17" y="210"/>
                </a:lnTo>
                <a:lnTo>
                  <a:pt x="17" y="214"/>
                </a:lnTo>
                <a:lnTo>
                  <a:pt x="0" y="214"/>
                </a:lnTo>
                <a:lnTo>
                  <a:pt x="0" y="210"/>
                </a:lnTo>
                <a:close/>
                <a:moveTo>
                  <a:pt x="0" y="0"/>
                </a:moveTo>
                <a:lnTo>
                  <a:pt x="17" y="0"/>
                </a:lnTo>
                <a:lnTo>
                  <a:pt x="17" y="4"/>
                </a:lnTo>
                <a:lnTo>
                  <a:pt x="0" y="4"/>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6" name="Rectangle 52"/>
          <p:cNvSpPr>
            <a:spLocks noChangeArrowheads="1"/>
          </p:cNvSpPr>
          <p:nvPr/>
        </p:nvSpPr>
        <p:spPr bwMode="auto">
          <a:xfrm>
            <a:off x="839788" y="5111750"/>
            <a:ext cx="7907338" cy="6350"/>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7" name="Freeform 53"/>
          <p:cNvSpPr>
            <a:spLocks noEditPoints="1"/>
          </p:cNvSpPr>
          <p:nvPr/>
        </p:nvSpPr>
        <p:spPr bwMode="auto">
          <a:xfrm>
            <a:off x="835025" y="5114925"/>
            <a:ext cx="7916863" cy="25400"/>
          </a:xfrm>
          <a:custGeom>
            <a:avLst/>
            <a:gdLst/>
            <a:ahLst/>
            <a:cxnLst>
              <a:cxn ang="0">
                <a:pos x="5" y="0"/>
              </a:cxn>
              <a:cxn ang="0">
                <a:pos x="5" y="16"/>
              </a:cxn>
              <a:cxn ang="0">
                <a:pos x="0" y="16"/>
              </a:cxn>
              <a:cxn ang="0">
                <a:pos x="0" y="0"/>
              </a:cxn>
              <a:cxn ang="0">
                <a:pos x="5" y="0"/>
              </a:cxn>
              <a:cxn ang="0">
                <a:pos x="461" y="0"/>
              </a:cxn>
              <a:cxn ang="0">
                <a:pos x="461" y="16"/>
              </a:cxn>
              <a:cxn ang="0">
                <a:pos x="455" y="16"/>
              </a:cxn>
              <a:cxn ang="0">
                <a:pos x="455" y="0"/>
              </a:cxn>
              <a:cxn ang="0">
                <a:pos x="461" y="0"/>
              </a:cxn>
              <a:cxn ang="0">
                <a:pos x="911" y="0"/>
              </a:cxn>
              <a:cxn ang="0">
                <a:pos x="911" y="16"/>
              </a:cxn>
              <a:cxn ang="0">
                <a:pos x="905" y="16"/>
              </a:cxn>
              <a:cxn ang="0">
                <a:pos x="905" y="0"/>
              </a:cxn>
              <a:cxn ang="0">
                <a:pos x="911" y="0"/>
              </a:cxn>
              <a:cxn ang="0">
                <a:pos x="1366" y="0"/>
              </a:cxn>
              <a:cxn ang="0">
                <a:pos x="1366" y="16"/>
              </a:cxn>
              <a:cxn ang="0">
                <a:pos x="1360" y="16"/>
              </a:cxn>
              <a:cxn ang="0">
                <a:pos x="1360" y="0"/>
              </a:cxn>
              <a:cxn ang="0">
                <a:pos x="1366" y="0"/>
              </a:cxn>
              <a:cxn ang="0">
                <a:pos x="1816" y="0"/>
              </a:cxn>
              <a:cxn ang="0">
                <a:pos x="1816" y="16"/>
              </a:cxn>
              <a:cxn ang="0">
                <a:pos x="1810" y="16"/>
              </a:cxn>
              <a:cxn ang="0">
                <a:pos x="1810" y="0"/>
              </a:cxn>
              <a:cxn ang="0">
                <a:pos x="1816" y="0"/>
              </a:cxn>
              <a:cxn ang="0">
                <a:pos x="2271" y="0"/>
              </a:cxn>
              <a:cxn ang="0">
                <a:pos x="2271" y="16"/>
              </a:cxn>
              <a:cxn ang="0">
                <a:pos x="2266" y="16"/>
              </a:cxn>
              <a:cxn ang="0">
                <a:pos x="2266" y="0"/>
              </a:cxn>
              <a:cxn ang="0">
                <a:pos x="2271" y="0"/>
              </a:cxn>
              <a:cxn ang="0">
                <a:pos x="2721" y="0"/>
              </a:cxn>
              <a:cxn ang="0">
                <a:pos x="2721" y="16"/>
              </a:cxn>
              <a:cxn ang="0">
                <a:pos x="2716" y="16"/>
              </a:cxn>
              <a:cxn ang="0">
                <a:pos x="2716" y="0"/>
              </a:cxn>
              <a:cxn ang="0">
                <a:pos x="2721" y="0"/>
              </a:cxn>
              <a:cxn ang="0">
                <a:pos x="3177" y="0"/>
              </a:cxn>
              <a:cxn ang="0">
                <a:pos x="3177" y="16"/>
              </a:cxn>
              <a:cxn ang="0">
                <a:pos x="3171" y="16"/>
              </a:cxn>
              <a:cxn ang="0">
                <a:pos x="3171" y="0"/>
              </a:cxn>
              <a:cxn ang="0">
                <a:pos x="3177" y="0"/>
              </a:cxn>
              <a:cxn ang="0">
                <a:pos x="3626" y="0"/>
              </a:cxn>
              <a:cxn ang="0">
                <a:pos x="3626" y="16"/>
              </a:cxn>
              <a:cxn ang="0">
                <a:pos x="3621" y="16"/>
              </a:cxn>
              <a:cxn ang="0">
                <a:pos x="3621" y="0"/>
              </a:cxn>
              <a:cxn ang="0">
                <a:pos x="3626" y="0"/>
              </a:cxn>
              <a:cxn ang="0">
                <a:pos x="4082" y="0"/>
              </a:cxn>
              <a:cxn ang="0">
                <a:pos x="4082" y="16"/>
              </a:cxn>
              <a:cxn ang="0">
                <a:pos x="4076" y="16"/>
              </a:cxn>
              <a:cxn ang="0">
                <a:pos x="4076" y="0"/>
              </a:cxn>
              <a:cxn ang="0">
                <a:pos x="4082" y="0"/>
              </a:cxn>
              <a:cxn ang="0">
                <a:pos x="4532" y="0"/>
              </a:cxn>
              <a:cxn ang="0">
                <a:pos x="4532" y="16"/>
              </a:cxn>
              <a:cxn ang="0">
                <a:pos x="4526" y="16"/>
              </a:cxn>
              <a:cxn ang="0">
                <a:pos x="4526" y="0"/>
              </a:cxn>
              <a:cxn ang="0">
                <a:pos x="4532" y="0"/>
              </a:cxn>
              <a:cxn ang="0">
                <a:pos x="4987" y="0"/>
              </a:cxn>
              <a:cxn ang="0">
                <a:pos x="4987" y="16"/>
              </a:cxn>
              <a:cxn ang="0">
                <a:pos x="4981" y="16"/>
              </a:cxn>
              <a:cxn ang="0">
                <a:pos x="4981" y="0"/>
              </a:cxn>
              <a:cxn ang="0">
                <a:pos x="4987" y="0"/>
              </a:cxn>
            </a:cxnLst>
            <a:rect l="0" t="0" r="r" b="b"/>
            <a:pathLst>
              <a:path w="4987" h="16">
                <a:moveTo>
                  <a:pt x="5" y="0"/>
                </a:moveTo>
                <a:lnTo>
                  <a:pt x="5" y="16"/>
                </a:lnTo>
                <a:lnTo>
                  <a:pt x="0" y="16"/>
                </a:lnTo>
                <a:lnTo>
                  <a:pt x="0" y="0"/>
                </a:lnTo>
                <a:lnTo>
                  <a:pt x="5" y="0"/>
                </a:lnTo>
                <a:close/>
                <a:moveTo>
                  <a:pt x="461" y="0"/>
                </a:moveTo>
                <a:lnTo>
                  <a:pt x="461" y="16"/>
                </a:lnTo>
                <a:lnTo>
                  <a:pt x="455" y="16"/>
                </a:lnTo>
                <a:lnTo>
                  <a:pt x="455" y="0"/>
                </a:lnTo>
                <a:lnTo>
                  <a:pt x="461" y="0"/>
                </a:lnTo>
                <a:close/>
                <a:moveTo>
                  <a:pt x="911" y="0"/>
                </a:moveTo>
                <a:lnTo>
                  <a:pt x="911" y="16"/>
                </a:lnTo>
                <a:lnTo>
                  <a:pt x="905" y="16"/>
                </a:lnTo>
                <a:lnTo>
                  <a:pt x="905" y="0"/>
                </a:lnTo>
                <a:lnTo>
                  <a:pt x="911" y="0"/>
                </a:lnTo>
                <a:close/>
                <a:moveTo>
                  <a:pt x="1366" y="0"/>
                </a:moveTo>
                <a:lnTo>
                  <a:pt x="1366" y="16"/>
                </a:lnTo>
                <a:lnTo>
                  <a:pt x="1360" y="16"/>
                </a:lnTo>
                <a:lnTo>
                  <a:pt x="1360" y="0"/>
                </a:lnTo>
                <a:lnTo>
                  <a:pt x="1366" y="0"/>
                </a:lnTo>
                <a:close/>
                <a:moveTo>
                  <a:pt x="1816" y="0"/>
                </a:moveTo>
                <a:lnTo>
                  <a:pt x="1816" y="16"/>
                </a:lnTo>
                <a:lnTo>
                  <a:pt x="1810" y="16"/>
                </a:lnTo>
                <a:lnTo>
                  <a:pt x="1810" y="0"/>
                </a:lnTo>
                <a:lnTo>
                  <a:pt x="1816" y="0"/>
                </a:lnTo>
                <a:close/>
                <a:moveTo>
                  <a:pt x="2271" y="0"/>
                </a:moveTo>
                <a:lnTo>
                  <a:pt x="2271" y="16"/>
                </a:lnTo>
                <a:lnTo>
                  <a:pt x="2266" y="16"/>
                </a:lnTo>
                <a:lnTo>
                  <a:pt x="2266" y="0"/>
                </a:lnTo>
                <a:lnTo>
                  <a:pt x="2271" y="0"/>
                </a:lnTo>
                <a:close/>
                <a:moveTo>
                  <a:pt x="2721" y="0"/>
                </a:moveTo>
                <a:lnTo>
                  <a:pt x="2721" y="16"/>
                </a:lnTo>
                <a:lnTo>
                  <a:pt x="2716" y="16"/>
                </a:lnTo>
                <a:lnTo>
                  <a:pt x="2716" y="0"/>
                </a:lnTo>
                <a:lnTo>
                  <a:pt x="2721" y="0"/>
                </a:lnTo>
                <a:close/>
                <a:moveTo>
                  <a:pt x="3177" y="0"/>
                </a:moveTo>
                <a:lnTo>
                  <a:pt x="3177" y="16"/>
                </a:lnTo>
                <a:lnTo>
                  <a:pt x="3171" y="16"/>
                </a:lnTo>
                <a:lnTo>
                  <a:pt x="3171" y="0"/>
                </a:lnTo>
                <a:lnTo>
                  <a:pt x="3177" y="0"/>
                </a:lnTo>
                <a:close/>
                <a:moveTo>
                  <a:pt x="3626" y="0"/>
                </a:moveTo>
                <a:lnTo>
                  <a:pt x="3626" y="16"/>
                </a:lnTo>
                <a:lnTo>
                  <a:pt x="3621" y="16"/>
                </a:lnTo>
                <a:lnTo>
                  <a:pt x="3621" y="0"/>
                </a:lnTo>
                <a:lnTo>
                  <a:pt x="3626" y="0"/>
                </a:lnTo>
                <a:close/>
                <a:moveTo>
                  <a:pt x="4082" y="0"/>
                </a:moveTo>
                <a:lnTo>
                  <a:pt x="4082" y="16"/>
                </a:lnTo>
                <a:lnTo>
                  <a:pt x="4076" y="16"/>
                </a:lnTo>
                <a:lnTo>
                  <a:pt x="4076" y="0"/>
                </a:lnTo>
                <a:lnTo>
                  <a:pt x="4082" y="0"/>
                </a:lnTo>
                <a:close/>
                <a:moveTo>
                  <a:pt x="4532" y="0"/>
                </a:moveTo>
                <a:lnTo>
                  <a:pt x="4532" y="16"/>
                </a:lnTo>
                <a:lnTo>
                  <a:pt x="4526" y="16"/>
                </a:lnTo>
                <a:lnTo>
                  <a:pt x="4526" y="0"/>
                </a:lnTo>
                <a:lnTo>
                  <a:pt x="4532" y="0"/>
                </a:lnTo>
                <a:close/>
                <a:moveTo>
                  <a:pt x="4987" y="0"/>
                </a:moveTo>
                <a:lnTo>
                  <a:pt x="4987" y="16"/>
                </a:lnTo>
                <a:lnTo>
                  <a:pt x="4981" y="16"/>
                </a:lnTo>
                <a:lnTo>
                  <a:pt x="4981" y="0"/>
                </a:lnTo>
                <a:lnTo>
                  <a:pt x="4987"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p>
        </p:txBody>
      </p:sp>
      <p:sp>
        <p:nvSpPr>
          <p:cNvPr id="1078" name="Rectangle 54"/>
          <p:cNvSpPr>
            <a:spLocks noChangeArrowheads="1"/>
          </p:cNvSpPr>
          <p:nvPr/>
        </p:nvSpPr>
        <p:spPr bwMode="auto">
          <a:xfrm>
            <a:off x="685800" y="506571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560388" y="4735513"/>
            <a:ext cx="1923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460375" y="4405313"/>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460375" y="4073525"/>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460375" y="3743325"/>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460375" y="3411538"/>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Rectangle 60"/>
          <p:cNvSpPr>
            <a:spLocks noChangeArrowheads="1"/>
          </p:cNvSpPr>
          <p:nvPr/>
        </p:nvSpPr>
        <p:spPr bwMode="auto">
          <a:xfrm>
            <a:off x="460375" y="3081338"/>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460375" y="2751138"/>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460375" y="2419350"/>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460375" y="2089150"/>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460375" y="1757363"/>
            <a:ext cx="2885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1042988"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1166813"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1201738"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1762125"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a:off x="1885950"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a:off x="1920875"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24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2479675"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6" name="Rectangle 72"/>
          <p:cNvSpPr>
            <a:spLocks noChangeArrowheads="1"/>
          </p:cNvSpPr>
          <p:nvPr/>
        </p:nvSpPr>
        <p:spPr bwMode="auto">
          <a:xfrm>
            <a:off x="2603500"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7" name="Rectangle 73"/>
          <p:cNvSpPr>
            <a:spLocks noChangeArrowheads="1"/>
          </p:cNvSpPr>
          <p:nvPr/>
        </p:nvSpPr>
        <p:spPr bwMode="auto">
          <a:xfrm>
            <a:off x="2638425"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29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a:off x="3198813"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a:off x="3322638"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a:off x="3357563"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34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3917950"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a:off x="4040188"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3" name="Rectangle 79"/>
          <p:cNvSpPr>
            <a:spLocks noChangeArrowheads="1"/>
          </p:cNvSpPr>
          <p:nvPr/>
        </p:nvSpPr>
        <p:spPr bwMode="auto">
          <a:xfrm>
            <a:off x="4076700"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39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4" name="Rectangle 80"/>
          <p:cNvSpPr>
            <a:spLocks noChangeArrowheads="1"/>
          </p:cNvSpPr>
          <p:nvPr/>
        </p:nvSpPr>
        <p:spPr bwMode="auto">
          <a:xfrm>
            <a:off x="4635500"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 name="Rectangle 81"/>
          <p:cNvSpPr>
            <a:spLocks noChangeArrowheads="1"/>
          </p:cNvSpPr>
          <p:nvPr/>
        </p:nvSpPr>
        <p:spPr bwMode="auto">
          <a:xfrm>
            <a:off x="4759325"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a:off x="4794250"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44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5354638"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a:off x="5478463"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a:off x="5513388"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49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6072188"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6196013"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a:off x="6230938"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54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6791325"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a:off x="6915150"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5" name="Rectangle 91"/>
          <p:cNvSpPr>
            <a:spLocks noChangeArrowheads="1"/>
          </p:cNvSpPr>
          <p:nvPr/>
        </p:nvSpPr>
        <p:spPr bwMode="auto">
          <a:xfrm>
            <a:off x="6950075"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59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7510463" y="51689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60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7" name="Rectangle 93"/>
          <p:cNvSpPr>
            <a:spLocks noChangeArrowheads="1"/>
          </p:cNvSpPr>
          <p:nvPr/>
        </p:nvSpPr>
        <p:spPr bwMode="auto">
          <a:xfrm>
            <a:off x="7632700" y="5168900"/>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8" name="Rectangle 94"/>
          <p:cNvSpPr>
            <a:spLocks noChangeArrowheads="1"/>
          </p:cNvSpPr>
          <p:nvPr/>
        </p:nvSpPr>
        <p:spPr bwMode="auto">
          <a:xfrm>
            <a:off x="7669213" y="51689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64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9" name="Rectangle 95"/>
          <p:cNvSpPr>
            <a:spLocks noChangeArrowheads="1"/>
          </p:cNvSpPr>
          <p:nvPr/>
        </p:nvSpPr>
        <p:spPr bwMode="auto">
          <a:xfrm>
            <a:off x="8288338" y="5168900"/>
            <a:ext cx="19556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65+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857250" y="2077565"/>
            <a:ext cx="7867650" cy="0"/>
          </a:xfrm>
          <a:prstGeom prst="line">
            <a:avLst/>
          </a:prstGeom>
          <a:noFill/>
          <a:ln w="9525">
            <a:solidFill>
              <a:srgbClr val="4066AA"/>
            </a:solidFill>
            <a:prstDash val="dash"/>
            <a:round/>
            <a:headEnd/>
            <a:tailEnd/>
          </a:ln>
        </p:spPr>
        <p:txBody>
          <a:bodyPr lIns="0" tIns="0" rIns="0" bIns="0">
            <a:spAutoFit/>
          </a:bodyPr>
          <a:lstStyle/>
          <a:p>
            <a:endParaRPr lang="en-AU" sz="900" dirty="0">
              <a:latin typeface="Arial" pitchFamily="34" charset="0"/>
              <a:cs typeface="Arial" pitchFamily="34" charset="0"/>
            </a:endParaRPr>
          </a:p>
        </p:txBody>
      </p:sp>
      <p:sp>
        <p:nvSpPr>
          <p:cNvPr id="15363" name="Rectangle 3"/>
          <p:cNvSpPr>
            <a:spLocks noGrp="1" noChangeArrowheads="1"/>
          </p:cNvSpPr>
          <p:nvPr>
            <p:ph type="title"/>
          </p:nvPr>
        </p:nvSpPr>
        <p:spPr>
          <a:xfrm>
            <a:off x="257177" y="1"/>
            <a:ext cx="8799281" cy="826851"/>
          </a:xfrm>
        </p:spPr>
        <p:txBody>
          <a:bodyPr/>
          <a:lstStyle/>
          <a:p>
            <a:r>
              <a:rPr lang="en-AU" sz="2400" dirty="0" smtClean="0"/>
              <a:t>Baby boomers will re-engineer retirement in the coming decade … beware the rise of the grumpy retiree!</a:t>
            </a:r>
          </a:p>
        </p:txBody>
      </p:sp>
      <p:sp>
        <p:nvSpPr>
          <p:cNvPr id="15364" name="Text Box 4"/>
          <p:cNvSpPr txBox="1">
            <a:spLocks noChangeArrowheads="1"/>
          </p:cNvSpPr>
          <p:nvPr/>
        </p:nvSpPr>
        <p:spPr bwMode="auto">
          <a:xfrm>
            <a:off x="727077" y="5948363"/>
            <a:ext cx="8416925" cy="369332"/>
          </a:xfrm>
          <a:prstGeom prst="rect">
            <a:avLst/>
          </a:prstGeom>
          <a:noFill/>
          <a:ln w="9525" algn="ctr">
            <a:noFill/>
            <a:miter lim="800000"/>
            <a:headEnd/>
            <a:tailEnd/>
          </a:ln>
        </p:spPr>
        <p:txBody>
          <a:bodyPr wrap="square">
            <a:spAutoFit/>
          </a:bodyPr>
          <a:lstStyle/>
          <a:p>
            <a:pPr marL="174625" indent="-174625" eaLnBrk="1" hangingPunct="1">
              <a:buSzPct val="150000"/>
              <a:buFontTx/>
              <a:buChar char="•"/>
              <a:defRPr/>
            </a:pPr>
            <a:r>
              <a:rPr lang="en-AU" dirty="0">
                <a:solidFill>
                  <a:srgbClr val="FF3333"/>
                </a:solidFill>
              </a:rPr>
              <a:t>Net growth in </a:t>
            </a:r>
            <a:r>
              <a:rPr lang="en-AU" dirty="0" smtClean="0">
                <a:solidFill>
                  <a:srgbClr val="FF3333"/>
                </a:solidFill>
              </a:rPr>
              <a:t>population aged 65+ </a:t>
            </a:r>
            <a:r>
              <a:rPr lang="en-AU" dirty="0">
                <a:solidFill>
                  <a:srgbClr val="FF3333"/>
                </a:solidFill>
              </a:rPr>
              <a:t>over 100 years in Australia</a:t>
            </a:r>
          </a:p>
        </p:txBody>
      </p:sp>
      <p:sp>
        <p:nvSpPr>
          <p:cNvPr id="15365" name="Text Box 5"/>
          <p:cNvSpPr txBox="1">
            <a:spLocks noChangeArrowheads="1"/>
          </p:cNvSpPr>
          <p:nvPr/>
        </p:nvSpPr>
        <p:spPr bwMode="auto">
          <a:xfrm>
            <a:off x="7904179" y="1807699"/>
            <a:ext cx="740587" cy="246221"/>
          </a:xfrm>
          <a:prstGeom prst="rect">
            <a:avLst/>
          </a:prstGeom>
          <a:noFill/>
          <a:ln w="9525" algn="ctr">
            <a:noFill/>
            <a:miter lim="800000"/>
            <a:headEnd/>
            <a:tailEnd/>
          </a:ln>
        </p:spPr>
        <p:txBody>
          <a:bodyPr wrap="none" lIns="0" tIns="0" rIns="0" bIns="0">
            <a:spAutoFit/>
          </a:bodyPr>
          <a:lstStyle/>
          <a:p>
            <a:pPr algn="l" eaLnBrk="1" hangingPunct="1"/>
            <a:r>
              <a:rPr lang="en-AU" sz="1600" b="1" dirty="0" smtClean="0">
                <a:solidFill>
                  <a:srgbClr val="4066AA"/>
                </a:solidFill>
                <a:latin typeface="+mj-lt"/>
              </a:rPr>
              <a:t>140,000</a:t>
            </a:r>
            <a:endParaRPr lang="en-AU" sz="1600" b="1" dirty="0">
              <a:solidFill>
                <a:srgbClr val="4066AA"/>
              </a:solidFill>
              <a:latin typeface="+mj-lt"/>
            </a:endParaRPr>
          </a:p>
        </p:txBody>
      </p:sp>
      <p:sp>
        <p:nvSpPr>
          <p:cNvPr id="15366" name="Text Box 6"/>
          <p:cNvSpPr txBox="1">
            <a:spLocks noChangeArrowheads="1"/>
          </p:cNvSpPr>
          <p:nvPr/>
        </p:nvSpPr>
        <p:spPr bwMode="auto">
          <a:xfrm>
            <a:off x="474668" y="964168"/>
            <a:ext cx="755335" cy="400110"/>
          </a:xfrm>
          <a:prstGeom prst="rect">
            <a:avLst/>
          </a:prstGeom>
          <a:noFill/>
          <a:ln w="9525" algn="ctr">
            <a:noFill/>
            <a:miter lim="800000"/>
            <a:headEnd/>
            <a:tailEnd/>
          </a:ln>
        </p:spPr>
        <p:txBody>
          <a:bodyPr wrap="none">
            <a:spAutoFit/>
          </a:bodyPr>
          <a:lstStyle/>
          <a:p>
            <a:pPr algn="l" eaLnBrk="1" hangingPunct="1"/>
            <a:r>
              <a:rPr lang="en-AU" sz="2000" b="1" dirty="0">
                <a:solidFill>
                  <a:srgbClr val="4066AA"/>
                </a:solidFill>
              </a:rPr>
              <a:t>1950</a:t>
            </a:r>
          </a:p>
        </p:txBody>
      </p:sp>
      <p:sp>
        <p:nvSpPr>
          <p:cNvPr id="15367" name="Text Box 7"/>
          <p:cNvSpPr txBox="1">
            <a:spLocks noChangeArrowheads="1"/>
          </p:cNvSpPr>
          <p:nvPr/>
        </p:nvSpPr>
        <p:spPr bwMode="auto">
          <a:xfrm>
            <a:off x="8266128" y="964168"/>
            <a:ext cx="755335" cy="400110"/>
          </a:xfrm>
          <a:prstGeom prst="rect">
            <a:avLst/>
          </a:prstGeom>
          <a:noFill/>
          <a:ln w="9525" algn="ctr">
            <a:noFill/>
            <a:miter lim="800000"/>
            <a:headEnd/>
            <a:tailEnd/>
          </a:ln>
        </p:spPr>
        <p:txBody>
          <a:bodyPr wrap="none">
            <a:spAutoFit/>
          </a:bodyPr>
          <a:lstStyle/>
          <a:p>
            <a:pPr algn="l" eaLnBrk="1" hangingPunct="1"/>
            <a:r>
              <a:rPr lang="en-AU" sz="2000" b="1" dirty="0">
                <a:solidFill>
                  <a:srgbClr val="4066AA"/>
                </a:solidFill>
              </a:rPr>
              <a:t>2050</a:t>
            </a:r>
          </a:p>
        </p:txBody>
      </p:sp>
      <p:sp>
        <p:nvSpPr>
          <p:cNvPr id="15368" name="Text Box 8"/>
          <p:cNvSpPr txBox="1">
            <a:spLocks noChangeArrowheads="1"/>
          </p:cNvSpPr>
          <p:nvPr/>
        </p:nvSpPr>
        <p:spPr bwMode="auto">
          <a:xfrm>
            <a:off x="4367217" y="964168"/>
            <a:ext cx="755335" cy="400110"/>
          </a:xfrm>
          <a:prstGeom prst="rect">
            <a:avLst/>
          </a:prstGeom>
          <a:noFill/>
          <a:ln w="9525" algn="ctr">
            <a:noFill/>
            <a:miter lim="800000"/>
            <a:headEnd/>
            <a:tailEnd/>
          </a:ln>
        </p:spPr>
        <p:txBody>
          <a:bodyPr wrap="none">
            <a:spAutoFit/>
          </a:bodyPr>
          <a:lstStyle/>
          <a:p>
            <a:pPr algn="l" eaLnBrk="1" hangingPunct="1"/>
            <a:r>
              <a:rPr lang="en-AU" sz="2000" b="1" dirty="0">
                <a:solidFill>
                  <a:srgbClr val="4066AA"/>
                </a:solidFill>
              </a:rPr>
              <a:t>2000</a:t>
            </a:r>
          </a:p>
        </p:txBody>
      </p:sp>
      <p:sp>
        <p:nvSpPr>
          <p:cNvPr id="15593" name="Text Box 274"/>
          <p:cNvSpPr txBox="1">
            <a:spLocks noChangeArrowheads="1"/>
          </p:cNvSpPr>
          <p:nvPr/>
        </p:nvSpPr>
        <p:spPr bwMode="auto">
          <a:xfrm>
            <a:off x="-12700" y="6430964"/>
            <a:ext cx="9144000" cy="198437"/>
          </a:xfrm>
          <a:prstGeom prst="rect">
            <a:avLst/>
          </a:prstGeom>
          <a:noFill/>
          <a:ln w="9525">
            <a:noFill/>
            <a:miter lim="800000"/>
            <a:headEnd/>
            <a:tailEnd/>
          </a:ln>
        </p:spPr>
        <p:txBody>
          <a:bodyPr/>
          <a:lstStyle/>
          <a:p>
            <a:pPr algn="r"/>
            <a:r>
              <a:rPr lang="en-AU" sz="600" b="0" dirty="0">
                <a:solidFill>
                  <a:srgbClr val="000000"/>
                </a:solidFill>
              </a:rPr>
              <a:t>Source:  Based on Australian Bureau of Statistics data; </a:t>
            </a:r>
            <a:r>
              <a:rPr lang="en-AU" sz="600" b="0" dirty="0" smtClean="0">
                <a:solidFill>
                  <a:srgbClr val="000000"/>
                </a:solidFill>
              </a:rPr>
              <a:t>KPMG </a:t>
            </a:r>
            <a:r>
              <a:rPr lang="en-US" sz="600" dirty="0" smtClean="0">
                <a:solidFill>
                  <a:srgbClr val="000000"/>
                </a:solidFill>
                <a:ea typeface="ヒラギノ角ゴ ProN W3" charset="-128"/>
                <a:sym typeface="Arial" charset="0"/>
              </a:rPr>
              <a:t>Demographics</a:t>
            </a:r>
            <a:endParaRPr lang="en-AU" sz="600" b="0" dirty="0">
              <a:solidFill>
                <a:srgbClr val="000000"/>
              </a:solidFill>
            </a:endParaRPr>
          </a:p>
        </p:txBody>
      </p:sp>
      <p:sp>
        <p:nvSpPr>
          <p:cNvPr id="3082" name="Rectangle 10"/>
          <p:cNvSpPr>
            <a:spLocks noChangeArrowheads="1"/>
          </p:cNvSpPr>
          <p:nvPr/>
        </p:nvSpPr>
        <p:spPr bwMode="auto">
          <a:xfrm>
            <a:off x="852487" y="5045075"/>
            <a:ext cx="63500" cy="5175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84" name="Rectangle 12"/>
          <p:cNvSpPr>
            <a:spLocks noChangeArrowheads="1"/>
          </p:cNvSpPr>
          <p:nvPr/>
        </p:nvSpPr>
        <p:spPr bwMode="auto">
          <a:xfrm>
            <a:off x="933450" y="5059364"/>
            <a:ext cx="63500" cy="5032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86" name="Rectangle 14"/>
          <p:cNvSpPr>
            <a:spLocks noChangeArrowheads="1"/>
          </p:cNvSpPr>
          <p:nvPr/>
        </p:nvSpPr>
        <p:spPr bwMode="auto">
          <a:xfrm>
            <a:off x="1014414" y="5087938"/>
            <a:ext cx="53975" cy="4746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88" name="Rectangle 16"/>
          <p:cNvSpPr>
            <a:spLocks noChangeArrowheads="1"/>
          </p:cNvSpPr>
          <p:nvPr/>
        </p:nvSpPr>
        <p:spPr bwMode="auto">
          <a:xfrm>
            <a:off x="1087437" y="4994276"/>
            <a:ext cx="61912" cy="568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90" name="Rectangle 18"/>
          <p:cNvSpPr>
            <a:spLocks noChangeArrowheads="1"/>
          </p:cNvSpPr>
          <p:nvPr/>
        </p:nvSpPr>
        <p:spPr bwMode="auto">
          <a:xfrm>
            <a:off x="1168400" y="5000626"/>
            <a:ext cx="61912" cy="5619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92" name="Rectangle 20"/>
          <p:cNvSpPr>
            <a:spLocks noChangeArrowheads="1"/>
          </p:cNvSpPr>
          <p:nvPr/>
        </p:nvSpPr>
        <p:spPr bwMode="auto">
          <a:xfrm>
            <a:off x="1249364" y="4979989"/>
            <a:ext cx="53975" cy="5826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94" name="Rectangle 22"/>
          <p:cNvSpPr>
            <a:spLocks noChangeArrowheads="1"/>
          </p:cNvSpPr>
          <p:nvPr/>
        </p:nvSpPr>
        <p:spPr bwMode="auto">
          <a:xfrm>
            <a:off x="1320800" y="4994276"/>
            <a:ext cx="63500" cy="568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96" name="Rectangle 24"/>
          <p:cNvSpPr>
            <a:spLocks noChangeArrowheads="1"/>
          </p:cNvSpPr>
          <p:nvPr/>
        </p:nvSpPr>
        <p:spPr bwMode="auto">
          <a:xfrm>
            <a:off x="1401762" y="4994276"/>
            <a:ext cx="63500" cy="568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098" name="Rectangle 26"/>
          <p:cNvSpPr>
            <a:spLocks noChangeArrowheads="1"/>
          </p:cNvSpPr>
          <p:nvPr/>
        </p:nvSpPr>
        <p:spPr bwMode="auto">
          <a:xfrm>
            <a:off x="1482727" y="5030789"/>
            <a:ext cx="53975" cy="5318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00" name="Rectangle 28"/>
          <p:cNvSpPr>
            <a:spLocks noChangeArrowheads="1"/>
          </p:cNvSpPr>
          <p:nvPr/>
        </p:nvSpPr>
        <p:spPr bwMode="auto">
          <a:xfrm>
            <a:off x="1554162" y="5103813"/>
            <a:ext cx="63500" cy="4587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02" name="Rectangle 30"/>
          <p:cNvSpPr>
            <a:spLocks noChangeArrowheads="1"/>
          </p:cNvSpPr>
          <p:nvPr/>
        </p:nvSpPr>
        <p:spPr bwMode="auto">
          <a:xfrm>
            <a:off x="1635125" y="5103813"/>
            <a:ext cx="63500" cy="4587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04" name="Rectangle 32"/>
          <p:cNvSpPr>
            <a:spLocks noChangeArrowheads="1"/>
          </p:cNvSpPr>
          <p:nvPr/>
        </p:nvSpPr>
        <p:spPr bwMode="auto">
          <a:xfrm>
            <a:off x="1717677" y="5073650"/>
            <a:ext cx="53975" cy="48895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06" name="Rectangle 34"/>
          <p:cNvSpPr>
            <a:spLocks noChangeArrowheads="1"/>
          </p:cNvSpPr>
          <p:nvPr/>
        </p:nvSpPr>
        <p:spPr bwMode="auto">
          <a:xfrm>
            <a:off x="1789112" y="5087938"/>
            <a:ext cx="63500" cy="4746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08" name="Rectangle 36"/>
          <p:cNvSpPr>
            <a:spLocks noChangeArrowheads="1"/>
          </p:cNvSpPr>
          <p:nvPr/>
        </p:nvSpPr>
        <p:spPr bwMode="auto">
          <a:xfrm>
            <a:off x="1870077" y="5081589"/>
            <a:ext cx="53975" cy="4810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10" name="Rectangle 38"/>
          <p:cNvSpPr>
            <a:spLocks noChangeArrowheads="1"/>
          </p:cNvSpPr>
          <p:nvPr/>
        </p:nvSpPr>
        <p:spPr bwMode="auto">
          <a:xfrm>
            <a:off x="1941512" y="5183189"/>
            <a:ext cx="63500" cy="3794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12" name="Rectangle 40"/>
          <p:cNvSpPr>
            <a:spLocks noChangeArrowheads="1"/>
          </p:cNvSpPr>
          <p:nvPr/>
        </p:nvSpPr>
        <p:spPr bwMode="auto">
          <a:xfrm>
            <a:off x="2022475" y="5110164"/>
            <a:ext cx="63500" cy="4524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14" name="Rectangle 42"/>
          <p:cNvSpPr>
            <a:spLocks noChangeArrowheads="1"/>
          </p:cNvSpPr>
          <p:nvPr/>
        </p:nvSpPr>
        <p:spPr bwMode="auto">
          <a:xfrm>
            <a:off x="2103439" y="5067301"/>
            <a:ext cx="53975" cy="4953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16" name="Rectangle 44"/>
          <p:cNvSpPr>
            <a:spLocks noChangeArrowheads="1"/>
          </p:cNvSpPr>
          <p:nvPr/>
        </p:nvSpPr>
        <p:spPr bwMode="auto">
          <a:xfrm>
            <a:off x="2176462" y="5227637"/>
            <a:ext cx="61912" cy="3349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18" name="Rectangle 46"/>
          <p:cNvSpPr>
            <a:spLocks noChangeArrowheads="1"/>
          </p:cNvSpPr>
          <p:nvPr/>
        </p:nvSpPr>
        <p:spPr bwMode="auto">
          <a:xfrm>
            <a:off x="2257425" y="5205413"/>
            <a:ext cx="61912" cy="3571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20" name="Rectangle 48"/>
          <p:cNvSpPr>
            <a:spLocks noChangeArrowheads="1"/>
          </p:cNvSpPr>
          <p:nvPr/>
        </p:nvSpPr>
        <p:spPr bwMode="auto">
          <a:xfrm>
            <a:off x="2338389" y="5248276"/>
            <a:ext cx="53975" cy="3143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22" name="Rectangle 50"/>
          <p:cNvSpPr>
            <a:spLocks noChangeArrowheads="1"/>
          </p:cNvSpPr>
          <p:nvPr/>
        </p:nvSpPr>
        <p:spPr bwMode="auto">
          <a:xfrm>
            <a:off x="2409825" y="5140325"/>
            <a:ext cx="63500" cy="4222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24" name="Rectangle 52"/>
          <p:cNvSpPr>
            <a:spLocks noChangeArrowheads="1"/>
          </p:cNvSpPr>
          <p:nvPr/>
        </p:nvSpPr>
        <p:spPr bwMode="auto">
          <a:xfrm>
            <a:off x="2490787" y="5000626"/>
            <a:ext cx="63500" cy="5619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26" name="Rectangle 54"/>
          <p:cNvSpPr>
            <a:spLocks noChangeArrowheads="1"/>
          </p:cNvSpPr>
          <p:nvPr/>
        </p:nvSpPr>
        <p:spPr bwMode="auto">
          <a:xfrm>
            <a:off x="2571752" y="4862514"/>
            <a:ext cx="53975" cy="7000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28" name="Rectangle 56"/>
          <p:cNvSpPr>
            <a:spLocks noChangeArrowheads="1"/>
          </p:cNvSpPr>
          <p:nvPr/>
        </p:nvSpPr>
        <p:spPr bwMode="auto">
          <a:xfrm>
            <a:off x="2644775" y="4805364"/>
            <a:ext cx="61912" cy="7572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30" name="Rectangle 58"/>
          <p:cNvSpPr>
            <a:spLocks noChangeArrowheads="1"/>
          </p:cNvSpPr>
          <p:nvPr/>
        </p:nvSpPr>
        <p:spPr bwMode="auto">
          <a:xfrm>
            <a:off x="2725737" y="4752977"/>
            <a:ext cx="61912" cy="8096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32" name="Rectangle 60"/>
          <p:cNvSpPr>
            <a:spLocks noChangeArrowheads="1"/>
          </p:cNvSpPr>
          <p:nvPr/>
        </p:nvSpPr>
        <p:spPr bwMode="auto">
          <a:xfrm>
            <a:off x="2806702" y="4805364"/>
            <a:ext cx="53975" cy="7572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34" name="Rectangle 62"/>
          <p:cNvSpPr>
            <a:spLocks noChangeArrowheads="1"/>
          </p:cNvSpPr>
          <p:nvPr/>
        </p:nvSpPr>
        <p:spPr bwMode="auto">
          <a:xfrm>
            <a:off x="2878137" y="4535488"/>
            <a:ext cx="63500" cy="10271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36" name="Rectangle 64"/>
          <p:cNvSpPr>
            <a:spLocks noChangeArrowheads="1"/>
          </p:cNvSpPr>
          <p:nvPr/>
        </p:nvSpPr>
        <p:spPr bwMode="auto">
          <a:xfrm>
            <a:off x="2959102" y="4695826"/>
            <a:ext cx="53975" cy="8667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38" name="Rectangle 66"/>
          <p:cNvSpPr>
            <a:spLocks noChangeArrowheads="1"/>
          </p:cNvSpPr>
          <p:nvPr/>
        </p:nvSpPr>
        <p:spPr bwMode="auto">
          <a:xfrm>
            <a:off x="3030537" y="4586288"/>
            <a:ext cx="63500" cy="9763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40" name="Rectangle 68"/>
          <p:cNvSpPr>
            <a:spLocks noChangeArrowheads="1"/>
          </p:cNvSpPr>
          <p:nvPr/>
        </p:nvSpPr>
        <p:spPr bwMode="auto">
          <a:xfrm>
            <a:off x="3111500" y="4491037"/>
            <a:ext cx="63500" cy="10715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42" name="Rectangle 70"/>
          <p:cNvSpPr>
            <a:spLocks noChangeArrowheads="1"/>
          </p:cNvSpPr>
          <p:nvPr/>
        </p:nvSpPr>
        <p:spPr bwMode="auto">
          <a:xfrm>
            <a:off x="3192464" y="4476749"/>
            <a:ext cx="53975" cy="108585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44" name="Rectangle 72"/>
          <p:cNvSpPr>
            <a:spLocks noChangeArrowheads="1"/>
          </p:cNvSpPr>
          <p:nvPr/>
        </p:nvSpPr>
        <p:spPr bwMode="auto">
          <a:xfrm>
            <a:off x="3265487" y="4521200"/>
            <a:ext cx="61912" cy="10414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46" name="Rectangle 74"/>
          <p:cNvSpPr>
            <a:spLocks noChangeArrowheads="1"/>
          </p:cNvSpPr>
          <p:nvPr/>
        </p:nvSpPr>
        <p:spPr bwMode="auto">
          <a:xfrm>
            <a:off x="3346450" y="4470400"/>
            <a:ext cx="61912" cy="10922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48" name="Rectangle 76"/>
          <p:cNvSpPr>
            <a:spLocks noChangeArrowheads="1"/>
          </p:cNvSpPr>
          <p:nvPr/>
        </p:nvSpPr>
        <p:spPr bwMode="auto">
          <a:xfrm>
            <a:off x="3427414" y="4637088"/>
            <a:ext cx="53975" cy="9255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50" name="Rectangle 78"/>
          <p:cNvSpPr>
            <a:spLocks noChangeArrowheads="1"/>
          </p:cNvSpPr>
          <p:nvPr/>
        </p:nvSpPr>
        <p:spPr bwMode="auto">
          <a:xfrm>
            <a:off x="3498850" y="4614865"/>
            <a:ext cx="63500" cy="9477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52" name="Rectangle 80"/>
          <p:cNvSpPr>
            <a:spLocks noChangeArrowheads="1"/>
          </p:cNvSpPr>
          <p:nvPr/>
        </p:nvSpPr>
        <p:spPr bwMode="auto">
          <a:xfrm>
            <a:off x="3579812" y="4383088"/>
            <a:ext cx="63500" cy="11795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54" name="Rectangle 82"/>
          <p:cNvSpPr>
            <a:spLocks noChangeArrowheads="1"/>
          </p:cNvSpPr>
          <p:nvPr/>
        </p:nvSpPr>
        <p:spPr bwMode="auto">
          <a:xfrm>
            <a:off x="3660777" y="4040189"/>
            <a:ext cx="53975" cy="15224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56" name="Rectangle 84"/>
          <p:cNvSpPr>
            <a:spLocks noChangeArrowheads="1"/>
          </p:cNvSpPr>
          <p:nvPr/>
        </p:nvSpPr>
        <p:spPr bwMode="auto">
          <a:xfrm>
            <a:off x="3733800" y="4135437"/>
            <a:ext cx="61912" cy="14271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58" name="Rectangle 86"/>
          <p:cNvSpPr>
            <a:spLocks noChangeArrowheads="1"/>
          </p:cNvSpPr>
          <p:nvPr/>
        </p:nvSpPr>
        <p:spPr bwMode="auto">
          <a:xfrm>
            <a:off x="3814762" y="4265613"/>
            <a:ext cx="61912" cy="12969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60" name="Rectangle 88"/>
          <p:cNvSpPr>
            <a:spLocks noChangeArrowheads="1"/>
          </p:cNvSpPr>
          <p:nvPr/>
        </p:nvSpPr>
        <p:spPr bwMode="auto">
          <a:xfrm>
            <a:off x="3895727" y="4186237"/>
            <a:ext cx="53975" cy="13763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62" name="Rectangle 90"/>
          <p:cNvSpPr>
            <a:spLocks noChangeArrowheads="1"/>
          </p:cNvSpPr>
          <p:nvPr/>
        </p:nvSpPr>
        <p:spPr bwMode="auto">
          <a:xfrm>
            <a:off x="3967162" y="4389437"/>
            <a:ext cx="63500" cy="11731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64" name="Rectangle 92"/>
          <p:cNvSpPr>
            <a:spLocks noChangeArrowheads="1"/>
          </p:cNvSpPr>
          <p:nvPr/>
        </p:nvSpPr>
        <p:spPr bwMode="auto">
          <a:xfrm>
            <a:off x="4048127" y="4135437"/>
            <a:ext cx="53975" cy="14271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66" name="Rectangle 94"/>
          <p:cNvSpPr>
            <a:spLocks noChangeArrowheads="1"/>
          </p:cNvSpPr>
          <p:nvPr/>
        </p:nvSpPr>
        <p:spPr bwMode="auto">
          <a:xfrm>
            <a:off x="4119562" y="4243389"/>
            <a:ext cx="63500" cy="13192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68" name="Rectangle 96"/>
          <p:cNvSpPr>
            <a:spLocks noChangeArrowheads="1"/>
          </p:cNvSpPr>
          <p:nvPr/>
        </p:nvSpPr>
        <p:spPr bwMode="auto">
          <a:xfrm>
            <a:off x="4200525" y="4243389"/>
            <a:ext cx="63500" cy="13192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70" name="Rectangle 98"/>
          <p:cNvSpPr>
            <a:spLocks noChangeArrowheads="1"/>
          </p:cNvSpPr>
          <p:nvPr/>
        </p:nvSpPr>
        <p:spPr bwMode="auto">
          <a:xfrm>
            <a:off x="4281489" y="4332288"/>
            <a:ext cx="53975" cy="12303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72" name="Rectangle 100"/>
          <p:cNvSpPr>
            <a:spLocks noChangeArrowheads="1"/>
          </p:cNvSpPr>
          <p:nvPr/>
        </p:nvSpPr>
        <p:spPr bwMode="auto">
          <a:xfrm>
            <a:off x="4354512" y="4419600"/>
            <a:ext cx="61912" cy="11430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74" name="Rectangle 102"/>
          <p:cNvSpPr>
            <a:spLocks noChangeArrowheads="1"/>
          </p:cNvSpPr>
          <p:nvPr/>
        </p:nvSpPr>
        <p:spPr bwMode="auto">
          <a:xfrm>
            <a:off x="4435475" y="4273549"/>
            <a:ext cx="61912" cy="128905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76" name="Rectangle 104"/>
          <p:cNvSpPr>
            <a:spLocks noChangeArrowheads="1"/>
          </p:cNvSpPr>
          <p:nvPr/>
        </p:nvSpPr>
        <p:spPr bwMode="auto">
          <a:xfrm>
            <a:off x="4516439" y="4425949"/>
            <a:ext cx="53975" cy="113665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78" name="Rectangle 106"/>
          <p:cNvSpPr>
            <a:spLocks noChangeArrowheads="1"/>
          </p:cNvSpPr>
          <p:nvPr/>
        </p:nvSpPr>
        <p:spPr bwMode="auto">
          <a:xfrm>
            <a:off x="4587875" y="4498977"/>
            <a:ext cx="63500" cy="10636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80" name="Rectangle 108"/>
          <p:cNvSpPr>
            <a:spLocks noChangeArrowheads="1"/>
          </p:cNvSpPr>
          <p:nvPr/>
        </p:nvSpPr>
        <p:spPr bwMode="auto">
          <a:xfrm>
            <a:off x="4668837" y="4454525"/>
            <a:ext cx="63500" cy="11080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82" name="Rectangle 110"/>
          <p:cNvSpPr>
            <a:spLocks noChangeArrowheads="1"/>
          </p:cNvSpPr>
          <p:nvPr/>
        </p:nvSpPr>
        <p:spPr bwMode="auto">
          <a:xfrm>
            <a:off x="4749802" y="4470400"/>
            <a:ext cx="53975" cy="10922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84" name="Rectangle 112"/>
          <p:cNvSpPr>
            <a:spLocks noChangeArrowheads="1"/>
          </p:cNvSpPr>
          <p:nvPr/>
        </p:nvSpPr>
        <p:spPr bwMode="auto">
          <a:xfrm>
            <a:off x="4822825" y="4156076"/>
            <a:ext cx="61912" cy="14065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86" name="Rectangle 114"/>
          <p:cNvSpPr>
            <a:spLocks noChangeArrowheads="1"/>
          </p:cNvSpPr>
          <p:nvPr/>
        </p:nvSpPr>
        <p:spPr bwMode="auto">
          <a:xfrm>
            <a:off x="4903787" y="4346577"/>
            <a:ext cx="61912" cy="12160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88" name="Rectangle 116"/>
          <p:cNvSpPr>
            <a:spLocks noChangeArrowheads="1"/>
          </p:cNvSpPr>
          <p:nvPr/>
        </p:nvSpPr>
        <p:spPr bwMode="auto">
          <a:xfrm>
            <a:off x="4984752" y="4367213"/>
            <a:ext cx="53975" cy="11953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90" name="Rectangle 118"/>
          <p:cNvSpPr>
            <a:spLocks noChangeArrowheads="1"/>
          </p:cNvSpPr>
          <p:nvPr/>
        </p:nvSpPr>
        <p:spPr bwMode="auto">
          <a:xfrm>
            <a:off x="5056187" y="4316413"/>
            <a:ext cx="63500" cy="12461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92" name="Rectangle 120"/>
          <p:cNvSpPr>
            <a:spLocks noChangeArrowheads="1"/>
          </p:cNvSpPr>
          <p:nvPr/>
        </p:nvSpPr>
        <p:spPr bwMode="auto">
          <a:xfrm>
            <a:off x="5137152" y="4171949"/>
            <a:ext cx="53975" cy="139065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grpSp>
        <p:nvGrpSpPr>
          <p:cNvPr id="2" name="Group 145"/>
          <p:cNvGrpSpPr/>
          <p:nvPr/>
        </p:nvGrpSpPr>
        <p:grpSpPr>
          <a:xfrm>
            <a:off x="5208587" y="1965326"/>
            <a:ext cx="3565526" cy="3603625"/>
            <a:chOff x="5208587" y="1965325"/>
            <a:chExt cx="3565526" cy="3603625"/>
          </a:xfrm>
        </p:grpSpPr>
        <p:sp>
          <p:nvSpPr>
            <p:cNvPr id="3080" name="Rectangle 8"/>
            <p:cNvSpPr>
              <a:spLocks noChangeArrowheads="1"/>
            </p:cNvSpPr>
            <p:nvPr/>
          </p:nvSpPr>
          <p:spPr bwMode="auto">
            <a:xfrm>
              <a:off x="5676900" y="2198688"/>
              <a:ext cx="73025" cy="337026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94" name="Rectangle 122"/>
            <p:cNvSpPr>
              <a:spLocks noChangeArrowheads="1"/>
            </p:cNvSpPr>
            <p:nvPr/>
          </p:nvSpPr>
          <p:spPr bwMode="auto">
            <a:xfrm>
              <a:off x="5208587" y="4186238"/>
              <a:ext cx="63500" cy="13763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96" name="Rectangle 124"/>
            <p:cNvSpPr>
              <a:spLocks noChangeArrowheads="1"/>
            </p:cNvSpPr>
            <p:nvPr/>
          </p:nvSpPr>
          <p:spPr bwMode="auto">
            <a:xfrm>
              <a:off x="5289550" y="3910013"/>
              <a:ext cx="63500" cy="16525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198" name="Rectangle 126"/>
            <p:cNvSpPr>
              <a:spLocks noChangeArrowheads="1"/>
            </p:cNvSpPr>
            <p:nvPr/>
          </p:nvSpPr>
          <p:spPr bwMode="auto">
            <a:xfrm>
              <a:off x="5370512" y="4032250"/>
              <a:ext cx="53975" cy="15303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00" name="Rectangle 128"/>
            <p:cNvSpPr>
              <a:spLocks noChangeArrowheads="1"/>
            </p:cNvSpPr>
            <p:nvPr/>
          </p:nvSpPr>
          <p:spPr bwMode="auto">
            <a:xfrm>
              <a:off x="5443537" y="3640138"/>
              <a:ext cx="61912" cy="19224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02" name="Rectangle 130"/>
            <p:cNvSpPr>
              <a:spLocks noChangeArrowheads="1"/>
            </p:cNvSpPr>
            <p:nvPr/>
          </p:nvSpPr>
          <p:spPr bwMode="auto">
            <a:xfrm>
              <a:off x="5524500" y="3384550"/>
              <a:ext cx="63500" cy="21780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04" name="Rectangle 132"/>
            <p:cNvSpPr>
              <a:spLocks noChangeArrowheads="1"/>
            </p:cNvSpPr>
            <p:nvPr/>
          </p:nvSpPr>
          <p:spPr bwMode="auto">
            <a:xfrm>
              <a:off x="5605462" y="3260725"/>
              <a:ext cx="53975" cy="23018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06" name="Rectangle 134"/>
            <p:cNvSpPr>
              <a:spLocks noChangeArrowheads="1"/>
            </p:cNvSpPr>
            <p:nvPr/>
          </p:nvSpPr>
          <p:spPr bwMode="auto">
            <a:xfrm>
              <a:off x="5757862" y="2438400"/>
              <a:ext cx="63500" cy="31242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08" name="Rectangle 136"/>
            <p:cNvSpPr>
              <a:spLocks noChangeArrowheads="1"/>
            </p:cNvSpPr>
            <p:nvPr/>
          </p:nvSpPr>
          <p:spPr bwMode="auto">
            <a:xfrm>
              <a:off x="5838825" y="2576513"/>
              <a:ext cx="53975" cy="29860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10" name="Rectangle 138"/>
            <p:cNvSpPr>
              <a:spLocks noChangeArrowheads="1"/>
            </p:cNvSpPr>
            <p:nvPr/>
          </p:nvSpPr>
          <p:spPr bwMode="auto">
            <a:xfrm>
              <a:off x="5911850" y="2446338"/>
              <a:ext cx="61912" cy="31162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12" name="Rectangle 140"/>
            <p:cNvSpPr>
              <a:spLocks noChangeArrowheads="1"/>
            </p:cNvSpPr>
            <p:nvPr/>
          </p:nvSpPr>
          <p:spPr bwMode="auto">
            <a:xfrm>
              <a:off x="5992812" y="2452688"/>
              <a:ext cx="61912" cy="31099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14" name="Rectangle 142"/>
            <p:cNvSpPr>
              <a:spLocks noChangeArrowheads="1"/>
            </p:cNvSpPr>
            <p:nvPr/>
          </p:nvSpPr>
          <p:spPr bwMode="auto">
            <a:xfrm>
              <a:off x="6073775" y="2466975"/>
              <a:ext cx="53975" cy="30956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16" name="Rectangle 144"/>
            <p:cNvSpPr>
              <a:spLocks noChangeArrowheads="1"/>
            </p:cNvSpPr>
            <p:nvPr/>
          </p:nvSpPr>
          <p:spPr bwMode="auto">
            <a:xfrm>
              <a:off x="6145212" y="2336800"/>
              <a:ext cx="63500" cy="32258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18" name="Rectangle 146"/>
            <p:cNvSpPr>
              <a:spLocks noChangeArrowheads="1"/>
            </p:cNvSpPr>
            <p:nvPr/>
          </p:nvSpPr>
          <p:spPr bwMode="auto">
            <a:xfrm>
              <a:off x="6226175" y="2395538"/>
              <a:ext cx="53975" cy="31670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20" name="Rectangle 148"/>
            <p:cNvSpPr>
              <a:spLocks noChangeArrowheads="1"/>
            </p:cNvSpPr>
            <p:nvPr/>
          </p:nvSpPr>
          <p:spPr bwMode="auto">
            <a:xfrm>
              <a:off x="6297612" y="2322513"/>
              <a:ext cx="63500" cy="32400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22" name="Rectangle 150"/>
            <p:cNvSpPr>
              <a:spLocks noChangeArrowheads="1"/>
            </p:cNvSpPr>
            <p:nvPr/>
          </p:nvSpPr>
          <p:spPr bwMode="auto">
            <a:xfrm>
              <a:off x="6378575" y="2198688"/>
              <a:ext cx="63500" cy="336391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24" name="Rectangle 152"/>
            <p:cNvSpPr>
              <a:spLocks noChangeArrowheads="1"/>
            </p:cNvSpPr>
            <p:nvPr/>
          </p:nvSpPr>
          <p:spPr bwMode="auto">
            <a:xfrm>
              <a:off x="6459537" y="2220913"/>
              <a:ext cx="53975" cy="33416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26" name="Rectangle 154"/>
            <p:cNvSpPr>
              <a:spLocks noChangeArrowheads="1"/>
            </p:cNvSpPr>
            <p:nvPr/>
          </p:nvSpPr>
          <p:spPr bwMode="auto">
            <a:xfrm>
              <a:off x="6532562" y="2184400"/>
              <a:ext cx="63500" cy="33782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28" name="Rectangle 156"/>
            <p:cNvSpPr>
              <a:spLocks noChangeArrowheads="1"/>
            </p:cNvSpPr>
            <p:nvPr/>
          </p:nvSpPr>
          <p:spPr bwMode="auto">
            <a:xfrm>
              <a:off x="6613525" y="2133600"/>
              <a:ext cx="63500" cy="34290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30" name="Rectangle 158"/>
            <p:cNvSpPr>
              <a:spLocks noChangeArrowheads="1"/>
            </p:cNvSpPr>
            <p:nvPr/>
          </p:nvSpPr>
          <p:spPr bwMode="auto">
            <a:xfrm>
              <a:off x="6694487" y="2066925"/>
              <a:ext cx="53975" cy="34956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32" name="Rectangle 160"/>
            <p:cNvSpPr>
              <a:spLocks noChangeArrowheads="1"/>
            </p:cNvSpPr>
            <p:nvPr/>
          </p:nvSpPr>
          <p:spPr bwMode="auto">
            <a:xfrm>
              <a:off x="6765925" y="1965325"/>
              <a:ext cx="63500" cy="35972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34" name="Rectangle 162"/>
            <p:cNvSpPr>
              <a:spLocks noChangeArrowheads="1"/>
            </p:cNvSpPr>
            <p:nvPr/>
          </p:nvSpPr>
          <p:spPr bwMode="auto">
            <a:xfrm>
              <a:off x="6846887" y="2001838"/>
              <a:ext cx="63500" cy="35607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36" name="Rectangle 164"/>
            <p:cNvSpPr>
              <a:spLocks noChangeArrowheads="1"/>
            </p:cNvSpPr>
            <p:nvPr/>
          </p:nvSpPr>
          <p:spPr bwMode="auto">
            <a:xfrm>
              <a:off x="6927850" y="2066925"/>
              <a:ext cx="53975" cy="349567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38" name="Rectangle 166"/>
            <p:cNvSpPr>
              <a:spLocks noChangeArrowheads="1"/>
            </p:cNvSpPr>
            <p:nvPr/>
          </p:nvSpPr>
          <p:spPr bwMode="auto">
            <a:xfrm>
              <a:off x="7000875" y="2255838"/>
              <a:ext cx="61912" cy="33067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40" name="Rectangle 168"/>
            <p:cNvSpPr>
              <a:spLocks noChangeArrowheads="1"/>
            </p:cNvSpPr>
            <p:nvPr/>
          </p:nvSpPr>
          <p:spPr bwMode="auto">
            <a:xfrm>
              <a:off x="7081837" y="2598738"/>
              <a:ext cx="61912" cy="29638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42" name="Rectangle 170"/>
            <p:cNvSpPr>
              <a:spLocks noChangeArrowheads="1"/>
            </p:cNvSpPr>
            <p:nvPr/>
          </p:nvSpPr>
          <p:spPr bwMode="auto">
            <a:xfrm>
              <a:off x="7162800" y="2781300"/>
              <a:ext cx="53975" cy="27813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44" name="Rectangle 172"/>
            <p:cNvSpPr>
              <a:spLocks noChangeArrowheads="1"/>
            </p:cNvSpPr>
            <p:nvPr/>
          </p:nvSpPr>
          <p:spPr bwMode="auto">
            <a:xfrm>
              <a:off x="7234237" y="2919413"/>
              <a:ext cx="63500" cy="26431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46" name="Rectangle 174"/>
            <p:cNvSpPr>
              <a:spLocks noChangeArrowheads="1"/>
            </p:cNvSpPr>
            <p:nvPr/>
          </p:nvSpPr>
          <p:spPr bwMode="auto">
            <a:xfrm>
              <a:off x="7315200" y="2925763"/>
              <a:ext cx="53975" cy="26368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48" name="Rectangle 176"/>
            <p:cNvSpPr>
              <a:spLocks noChangeArrowheads="1"/>
            </p:cNvSpPr>
            <p:nvPr/>
          </p:nvSpPr>
          <p:spPr bwMode="auto">
            <a:xfrm>
              <a:off x="7386637" y="2787650"/>
              <a:ext cx="63500" cy="27749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50" name="Rectangle 178"/>
            <p:cNvSpPr>
              <a:spLocks noChangeArrowheads="1"/>
            </p:cNvSpPr>
            <p:nvPr/>
          </p:nvSpPr>
          <p:spPr bwMode="auto">
            <a:xfrm>
              <a:off x="7467600" y="2767013"/>
              <a:ext cx="63500" cy="27955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52" name="Rectangle 180"/>
            <p:cNvSpPr>
              <a:spLocks noChangeArrowheads="1"/>
            </p:cNvSpPr>
            <p:nvPr/>
          </p:nvSpPr>
          <p:spPr bwMode="auto">
            <a:xfrm>
              <a:off x="7550150" y="2466975"/>
              <a:ext cx="53975" cy="3095625"/>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54" name="Rectangle 182"/>
            <p:cNvSpPr>
              <a:spLocks noChangeArrowheads="1"/>
            </p:cNvSpPr>
            <p:nvPr/>
          </p:nvSpPr>
          <p:spPr bwMode="auto">
            <a:xfrm>
              <a:off x="7621587" y="2649538"/>
              <a:ext cx="63500" cy="29130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56" name="Rectangle 184"/>
            <p:cNvSpPr>
              <a:spLocks noChangeArrowheads="1"/>
            </p:cNvSpPr>
            <p:nvPr/>
          </p:nvSpPr>
          <p:spPr bwMode="auto">
            <a:xfrm>
              <a:off x="7702550" y="3021013"/>
              <a:ext cx="63500" cy="25415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58" name="Rectangle 186"/>
            <p:cNvSpPr>
              <a:spLocks noChangeArrowheads="1"/>
            </p:cNvSpPr>
            <p:nvPr/>
          </p:nvSpPr>
          <p:spPr bwMode="auto">
            <a:xfrm>
              <a:off x="7783512" y="3282950"/>
              <a:ext cx="53975" cy="22796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60" name="Rectangle 188"/>
            <p:cNvSpPr>
              <a:spLocks noChangeArrowheads="1"/>
            </p:cNvSpPr>
            <p:nvPr/>
          </p:nvSpPr>
          <p:spPr bwMode="auto">
            <a:xfrm>
              <a:off x="7854950" y="3516313"/>
              <a:ext cx="63500" cy="20462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62" name="Rectangle 190"/>
            <p:cNvSpPr>
              <a:spLocks noChangeArrowheads="1"/>
            </p:cNvSpPr>
            <p:nvPr/>
          </p:nvSpPr>
          <p:spPr bwMode="auto">
            <a:xfrm>
              <a:off x="7935912" y="3668713"/>
              <a:ext cx="63500" cy="18938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64" name="Rectangle 192"/>
            <p:cNvSpPr>
              <a:spLocks noChangeArrowheads="1"/>
            </p:cNvSpPr>
            <p:nvPr/>
          </p:nvSpPr>
          <p:spPr bwMode="auto">
            <a:xfrm>
              <a:off x="8016875" y="3733800"/>
              <a:ext cx="53975" cy="18288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66" name="Rectangle 194"/>
            <p:cNvSpPr>
              <a:spLocks noChangeArrowheads="1"/>
            </p:cNvSpPr>
            <p:nvPr/>
          </p:nvSpPr>
          <p:spPr bwMode="auto">
            <a:xfrm>
              <a:off x="8089900" y="3778250"/>
              <a:ext cx="61912" cy="17843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68" name="Rectangle 196"/>
            <p:cNvSpPr>
              <a:spLocks noChangeArrowheads="1"/>
            </p:cNvSpPr>
            <p:nvPr/>
          </p:nvSpPr>
          <p:spPr bwMode="auto">
            <a:xfrm>
              <a:off x="8170862" y="3713163"/>
              <a:ext cx="61912" cy="184943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70" name="Rectangle 198"/>
            <p:cNvSpPr>
              <a:spLocks noChangeArrowheads="1"/>
            </p:cNvSpPr>
            <p:nvPr/>
          </p:nvSpPr>
          <p:spPr bwMode="auto">
            <a:xfrm>
              <a:off x="8251825" y="3617913"/>
              <a:ext cx="53975" cy="19446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72" name="Rectangle 200"/>
            <p:cNvSpPr>
              <a:spLocks noChangeArrowheads="1"/>
            </p:cNvSpPr>
            <p:nvPr/>
          </p:nvSpPr>
          <p:spPr bwMode="auto">
            <a:xfrm>
              <a:off x="8323262" y="3414713"/>
              <a:ext cx="63500" cy="21478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74" name="Rectangle 202"/>
            <p:cNvSpPr>
              <a:spLocks noChangeArrowheads="1"/>
            </p:cNvSpPr>
            <p:nvPr/>
          </p:nvSpPr>
          <p:spPr bwMode="auto">
            <a:xfrm>
              <a:off x="8404225" y="3276600"/>
              <a:ext cx="53975" cy="22860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76" name="Rectangle 204"/>
            <p:cNvSpPr>
              <a:spLocks noChangeArrowheads="1"/>
            </p:cNvSpPr>
            <p:nvPr/>
          </p:nvSpPr>
          <p:spPr bwMode="auto">
            <a:xfrm>
              <a:off x="8475662" y="3130550"/>
              <a:ext cx="63500" cy="243205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79" name="Rectangle 207"/>
            <p:cNvSpPr>
              <a:spLocks noChangeArrowheads="1"/>
            </p:cNvSpPr>
            <p:nvPr/>
          </p:nvSpPr>
          <p:spPr bwMode="auto">
            <a:xfrm>
              <a:off x="8558213" y="3122613"/>
              <a:ext cx="61912" cy="2439987"/>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1" name="Rectangle 209"/>
            <p:cNvSpPr>
              <a:spLocks noChangeArrowheads="1"/>
            </p:cNvSpPr>
            <p:nvPr/>
          </p:nvSpPr>
          <p:spPr bwMode="auto">
            <a:xfrm>
              <a:off x="8639175" y="3043238"/>
              <a:ext cx="53975" cy="2519362"/>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3" name="Rectangle 211"/>
            <p:cNvSpPr>
              <a:spLocks noChangeArrowheads="1"/>
            </p:cNvSpPr>
            <p:nvPr/>
          </p:nvSpPr>
          <p:spPr bwMode="auto">
            <a:xfrm>
              <a:off x="8710613" y="3086100"/>
              <a:ext cx="63500" cy="24765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grpSp>
      <p:sp>
        <p:nvSpPr>
          <p:cNvPr id="3285" name="Rectangle 213"/>
          <p:cNvSpPr>
            <a:spLocks noChangeArrowheads="1"/>
          </p:cNvSpPr>
          <p:nvPr/>
        </p:nvSpPr>
        <p:spPr bwMode="auto">
          <a:xfrm>
            <a:off x="839790" y="1571626"/>
            <a:ext cx="7937" cy="3990975"/>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6" name="Freeform 214"/>
          <p:cNvSpPr>
            <a:spLocks noEditPoints="1"/>
          </p:cNvSpPr>
          <p:nvPr/>
        </p:nvSpPr>
        <p:spPr bwMode="auto">
          <a:xfrm>
            <a:off x="808038" y="1568451"/>
            <a:ext cx="36512" cy="3997325"/>
          </a:xfrm>
          <a:custGeom>
            <a:avLst/>
            <a:gdLst/>
            <a:ahLst/>
            <a:cxnLst>
              <a:cxn ang="0">
                <a:pos x="0" y="2513"/>
              </a:cxn>
              <a:cxn ang="0">
                <a:pos x="23" y="2513"/>
              </a:cxn>
              <a:cxn ang="0">
                <a:pos x="23" y="2518"/>
              </a:cxn>
              <a:cxn ang="0">
                <a:pos x="0" y="2518"/>
              </a:cxn>
              <a:cxn ang="0">
                <a:pos x="0" y="2513"/>
              </a:cxn>
              <a:cxn ang="0">
                <a:pos x="0" y="2201"/>
              </a:cxn>
              <a:cxn ang="0">
                <a:pos x="23" y="2201"/>
              </a:cxn>
              <a:cxn ang="0">
                <a:pos x="23" y="2206"/>
              </a:cxn>
              <a:cxn ang="0">
                <a:pos x="0" y="2206"/>
              </a:cxn>
              <a:cxn ang="0">
                <a:pos x="0" y="2201"/>
              </a:cxn>
              <a:cxn ang="0">
                <a:pos x="0" y="1885"/>
              </a:cxn>
              <a:cxn ang="0">
                <a:pos x="23" y="1885"/>
              </a:cxn>
              <a:cxn ang="0">
                <a:pos x="23" y="1890"/>
              </a:cxn>
              <a:cxn ang="0">
                <a:pos x="0" y="1890"/>
              </a:cxn>
              <a:cxn ang="0">
                <a:pos x="0" y="1885"/>
              </a:cxn>
              <a:cxn ang="0">
                <a:pos x="0" y="1569"/>
              </a:cxn>
              <a:cxn ang="0">
                <a:pos x="23" y="1569"/>
              </a:cxn>
              <a:cxn ang="0">
                <a:pos x="23" y="1573"/>
              </a:cxn>
              <a:cxn ang="0">
                <a:pos x="0" y="1573"/>
              </a:cxn>
              <a:cxn ang="0">
                <a:pos x="0" y="1569"/>
              </a:cxn>
              <a:cxn ang="0">
                <a:pos x="0" y="1257"/>
              </a:cxn>
              <a:cxn ang="0">
                <a:pos x="23" y="1257"/>
              </a:cxn>
              <a:cxn ang="0">
                <a:pos x="23" y="1261"/>
              </a:cxn>
              <a:cxn ang="0">
                <a:pos x="0" y="1261"/>
              </a:cxn>
              <a:cxn ang="0">
                <a:pos x="0" y="1257"/>
              </a:cxn>
              <a:cxn ang="0">
                <a:pos x="0" y="940"/>
              </a:cxn>
              <a:cxn ang="0">
                <a:pos x="23" y="940"/>
              </a:cxn>
              <a:cxn ang="0">
                <a:pos x="23" y="945"/>
              </a:cxn>
              <a:cxn ang="0">
                <a:pos x="0" y="945"/>
              </a:cxn>
              <a:cxn ang="0">
                <a:pos x="0" y="940"/>
              </a:cxn>
              <a:cxn ang="0">
                <a:pos x="0" y="628"/>
              </a:cxn>
              <a:cxn ang="0">
                <a:pos x="23" y="628"/>
              </a:cxn>
              <a:cxn ang="0">
                <a:pos x="23" y="633"/>
              </a:cxn>
              <a:cxn ang="0">
                <a:pos x="0" y="633"/>
              </a:cxn>
              <a:cxn ang="0">
                <a:pos x="0" y="628"/>
              </a:cxn>
              <a:cxn ang="0">
                <a:pos x="0" y="312"/>
              </a:cxn>
              <a:cxn ang="0">
                <a:pos x="23" y="312"/>
              </a:cxn>
              <a:cxn ang="0">
                <a:pos x="23" y="317"/>
              </a:cxn>
              <a:cxn ang="0">
                <a:pos x="0" y="317"/>
              </a:cxn>
              <a:cxn ang="0">
                <a:pos x="0" y="312"/>
              </a:cxn>
              <a:cxn ang="0">
                <a:pos x="0" y="0"/>
              </a:cxn>
              <a:cxn ang="0">
                <a:pos x="23" y="0"/>
              </a:cxn>
              <a:cxn ang="0">
                <a:pos x="23" y="5"/>
              </a:cxn>
              <a:cxn ang="0">
                <a:pos x="0" y="5"/>
              </a:cxn>
              <a:cxn ang="0">
                <a:pos x="0" y="0"/>
              </a:cxn>
            </a:cxnLst>
            <a:rect l="0" t="0" r="r" b="b"/>
            <a:pathLst>
              <a:path w="23" h="2518">
                <a:moveTo>
                  <a:pt x="0" y="2513"/>
                </a:moveTo>
                <a:lnTo>
                  <a:pt x="23" y="2513"/>
                </a:lnTo>
                <a:lnTo>
                  <a:pt x="23" y="2518"/>
                </a:lnTo>
                <a:lnTo>
                  <a:pt x="0" y="2518"/>
                </a:lnTo>
                <a:lnTo>
                  <a:pt x="0" y="2513"/>
                </a:lnTo>
                <a:close/>
                <a:moveTo>
                  <a:pt x="0" y="2201"/>
                </a:moveTo>
                <a:lnTo>
                  <a:pt x="23" y="2201"/>
                </a:lnTo>
                <a:lnTo>
                  <a:pt x="23" y="2206"/>
                </a:lnTo>
                <a:lnTo>
                  <a:pt x="0" y="2206"/>
                </a:lnTo>
                <a:lnTo>
                  <a:pt x="0" y="2201"/>
                </a:lnTo>
                <a:close/>
                <a:moveTo>
                  <a:pt x="0" y="1885"/>
                </a:moveTo>
                <a:lnTo>
                  <a:pt x="23" y="1885"/>
                </a:lnTo>
                <a:lnTo>
                  <a:pt x="23" y="1890"/>
                </a:lnTo>
                <a:lnTo>
                  <a:pt x="0" y="1890"/>
                </a:lnTo>
                <a:lnTo>
                  <a:pt x="0" y="1885"/>
                </a:lnTo>
                <a:close/>
                <a:moveTo>
                  <a:pt x="0" y="1569"/>
                </a:moveTo>
                <a:lnTo>
                  <a:pt x="23" y="1569"/>
                </a:lnTo>
                <a:lnTo>
                  <a:pt x="23" y="1573"/>
                </a:lnTo>
                <a:lnTo>
                  <a:pt x="0" y="1573"/>
                </a:lnTo>
                <a:lnTo>
                  <a:pt x="0" y="1569"/>
                </a:lnTo>
                <a:close/>
                <a:moveTo>
                  <a:pt x="0" y="1257"/>
                </a:moveTo>
                <a:lnTo>
                  <a:pt x="23" y="1257"/>
                </a:lnTo>
                <a:lnTo>
                  <a:pt x="23" y="1261"/>
                </a:lnTo>
                <a:lnTo>
                  <a:pt x="0" y="1261"/>
                </a:lnTo>
                <a:lnTo>
                  <a:pt x="0" y="1257"/>
                </a:lnTo>
                <a:close/>
                <a:moveTo>
                  <a:pt x="0" y="940"/>
                </a:moveTo>
                <a:lnTo>
                  <a:pt x="23" y="940"/>
                </a:lnTo>
                <a:lnTo>
                  <a:pt x="23" y="945"/>
                </a:lnTo>
                <a:lnTo>
                  <a:pt x="0" y="945"/>
                </a:lnTo>
                <a:lnTo>
                  <a:pt x="0" y="940"/>
                </a:lnTo>
                <a:close/>
                <a:moveTo>
                  <a:pt x="0" y="628"/>
                </a:moveTo>
                <a:lnTo>
                  <a:pt x="23" y="628"/>
                </a:lnTo>
                <a:lnTo>
                  <a:pt x="23" y="633"/>
                </a:lnTo>
                <a:lnTo>
                  <a:pt x="0" y="633"/>
                </a:lnTo>
                <a:lnTo>
                  <a:pt x="0" y="628"/>
                </a:lnTo>
                <a:close/>
                <a:moveTo>
                  <a:pt x="0" y="312"/>
                </a:moveTo>
                <a:lnTo>
                  <a:pt x="23" y="312"/>
                </a:lnTo>
                <a:lnTo>
                  <a:pt x="23" y="317"/>
                </a:lnTo>
                <a:lnTo>
                  <a:pt x="0" y="317"/>
                </a:lnTo>
                <a:lnTo>
                  <a:pt x="0" y="312"/>
                </a:lnTo>
                <a:close/>
                <a:moveTo>
                  <a:pt x="0" y="0"/>
                </a:moveTo>
                <a:lnTo>
                  <a:pt x="23" y="0"/>
                </a:lnTo>
                <a:lnTo>
                  <a:pt x="23" y="5"/>
                </a:lnTo>
                <a:lnTo>
                  <a:pt x="0" y="5"/>
                </a:lnTo>
                <a:lnTo>
                  <a:pt x="0"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7" name="Rectangle 215"/>
          <p:cNvSpPr>
            <a:spLocks noChangeArrowheads="1"/>
          </p:cNvSpPr>
          <p:nvPr/>
        </p:nvSpPr>
        <p:spPr bwMode="auto">
          <a:xfrm>
            <a:off x="844550" y="5557840"/>
            <a:ext cx="7937500" cy="7937"/>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8" name="Freeform 216"/>
          <p:cNvSpPr>
            <a:spLocks noEditPoints="1"/>
          </p:cNvSpPr>
          <p:nvPr/>
        </p:nvSpPr>
        <p:spPr bwMode="auto">
          <a:xfrm>
            <a:off x="839790" y="5562602"/>
            <a:ext cx="7947025" cy="28575"/>
          </a:xfrm>
          <a:custGeom>
            <a:avLst/>
            <a:gdLst/>
            <a:ahLst/>
            <a:cxnLst>
              <a:cxn ang="0">
                <a:pos x="51" y="0"/>
              </a:cxn>
              <a:cxn ang="0">
                <a:pos x="147" y="18"/>
              </a:cxn>
              <a:cxn ang="0">
                <a:pos x="255" y="18"/>
              </a:cxn>
              <a:cxn ang="0">
                <a:pos x="351" y="0"/>
              </a:cxn>
              <a:cxn ang="0">
                <a:pos x="402" y="0"/>
              </a:cxn>
              <a:cxn ang="0">
                <a:pos x="493" y="0"/>
              </a:cxn>
              <a:cxn ang="0">
                <a:pos x="589" y="18"/>
              </a:cxn>
              <a:cxn ang="0">
                <a:pos x="691" y="18"/>
              </a:cxn>
              <a:cxn ang="0">
                <a:pos x="793" y="0"/>
              </a:cxn>
              <a:cxn ang="0">
                <a:pos x="839" y="0"/>
              </a:cxn>
              <a:cxn ang="0">
                <a:pos x="935" y="0"/>
              </a:cxn>
              <a:cxn ang="0">
                <a:pos x="1032" y="18"/>
              </a:cxn>
              <a:cxn ang="0">
                <a:pos x="1134" y="18"/>
              </a:cxn>
              <a:cxn ang="0">
                <a:pos x="1236" y="0"/>
              </a:cxn>
              <a:cxn ang="0">
                <a:pos x="1281" y="0"/>
              </a:cxn>
              <a:cxn ang="0">
                <a:pos x="1372" y="0"/>
              </a:cxn>
              <a:cxn ang="0">
                <a:pos x="1474" y="18"/>
              </a:cxn>
              <a:cxn ang="0">
                <a:pos x="1576" y="18"/>
              </a:cxn>
              <a:cxn ang="0">
                <a:pos x="1672" y="0"/>
              </a:cxn>
              <a:cxn ang="0">
                <a:pos x="1723" y="0"/>
              </a:cxn>
              <a:cxn ang="0">
                <a:pos x="1814" y="0"/>
              </a:cxn>
              <a:cxn ang="0">
                <a:pos x="1916" y="18"/>
              </a:cxn>
              <a:cxn ang="0">
                <a:pos x="2018" y="18"/>
              </a:cxn>
              <a:cxn ang="0">
                <a:pos x="2115" y="0"/>
              </a:cxn>
              <a:cxn ang="0">
                <a:pos x="2166" y="0"/>
              </a:cxn>
              <a:cxn ang="0">
                <a:pos x="2256" y="0"/>
              </a:cxn>
              <a:cxn ang="0">
                <a:pos x="2353" y="18"/>
              </a:cxn>
              <a:cxn ang="0">
                <a:pos x="2460" y="18"/>
              </a:cxn>
              <a:cxn ang="0">
                <a:pos x="2557" y="0"/>
              </a:cxn>
              <a:cxn ang="0">
                <a:pos x="2608" y="0"/>
              </a:cxn>
              <a:cxn ang="0">
                <a:pos x="2699" y="0"/>
              </a:cxn>
              <a:cxn ang="0">
                <a:pos x="2795" y="18"/>
              </a:cxn>
              <a:cxn ang="0">
                <a:pos x="2897" y="18"/>
              </a:cxn>
              <a:cxn ang="0">
                <a:pos x="2999" y="0"/>
              </a:cxn>
              <a:cxn ang="0">
                <a:pos x="3044" y="0"/>
              </a:cxn>
              <a:cxn ang="0">
                <a:pos x="3141" y="0"/>
              </a:cxn>
              <a:cxn ang="0">
                <a:pos x="3237" y="18"/>
              </a:cxn>
              <a:cxn ang="0">
                <a:pos x="3339" y="18"/>
              </a:cxn>
              <a:cxn ang="0">
                <a:pos x="3436" y="0"/>
              </a:cxn>
              <a:cxn ang="0">
                <a:pos x="3487" y="0"/>
              </a:cxn>
              <a:cxn ang="0">
                <a:pos x="3577" y="0"/>
              </a:cxn>
              <a:cxn ang="0">
                <a:pos x="3679" y="18"/>
              </a:cxn>
              <a:cxn ang="0">
                <a:pos x="3781" y="18"/>
              </a:cxn>
              <a:cxn ang="0">
                <a:pos x="3878" y="0"/>
              </a:cxn>
              <a:cxn ang="0">
                <a:pos x="3929" y="0"/>
              </a:cxn>
              <a:cxn ang="0">
                <a:pos x="4020" y="0"/>
              </a:cxn>
              <a:cxn ang="0">
                <a:pos x="4116" y="18"/>
              </a:cxn>
              <a:cxn ang="0">
                <a:pos x="4224" y="18"/>
              </a:cxn>
              <a:cxn ang="0">
                <a:pos x="4320" y="0"/>
              </a:cxn>
              <a:cxn ang="0">
                <a:pos x="4371" y="0"/>
              </a:cxn>
              <a:cxn ang="0">
                <a:pos x="4462" y="0"/>
              </a:cxn>
              <a:cxn ang="0">
                <a:pos x="4558" y="18"/>
              </a:cxn>
              <a:cxn ang="0">
                <a:pos x="4666" y="18"/>
              </a:cxn>
              <a:cxn ang="0">
                <a:pos x="4762" y="0"/>
              </a:cxn>
              <a:cxn ang="0">
                <a:pos x="4808" y="0"/>
              </a:cxn>
              <a:cxn ang="0">
                <a:pos x="4904" y="0"/>
              </a:cxn>
              <a:cxn ang="0">
                <a:pos x="5000" y="18"/>
              </a:cxn>
            </a:cxnLst>
            <a:rect l="0" t="0" r="r" b="b"/>
            <a:pathLst>
              <a:path w="5006" h="18">
                <a:moveTo>
                  <a:pt x="5" y="0"/>
                </a:moveTo>
                <a:lnTo>
                  <a:pt x="5" y="18"/>
                </a:lnTo>
                <a:lnTo>
                  <a:pt x="0" y="18"/>
                </a:lnTo>
                <a:lnTo>
                  <a:pt x="0" y="0"/>
                </a:lnTo>
                <a:lnTo>
                  <a:pt x="5" y="0"/>
                </a:lnTo>
                <a:close/>
                <a:moveTo>
                  <a:pt x="56" y="0"/>
                </a:moveTo>
                <a:lnTo>
                  <a:pt x="56" y="18"/>
                </a:lnTo>
                <a:lnTo>
                  <a:pt x="51" y="18"/>
                </a:lnTo>
                <a:lnTo>
                  <a:pt x="51" y="0"/>
                </a:lnTo>
                <a:lnTo>
                  <a:pt x="56" y="0"/>
                </a:lnTo>
                <a:close/>
                <a:moveTo>
                  <a:pt x="107" y="0"/>
                </a:moveTo>
                <a:lnTo>
                  <a:pt x="107" y="18"/>
                </a:lnTo>
                <a:lnTo>
                  <a:pt x="102" y="18"/>
                </a:lnTo>
                <a:lnTo>
                  <a:pt x="102" y="0"/>
                </a:lnTo>
                <a:lnTo>
                  <a:pt x="107" y="0"/>
                </a:lnTo>
                <a:close/>
                <a:moveTo>
                  <a:pt x="153" y="0"/>
                </a:moveTo>
                <a:lnTo>
                  <a:pt x="153" y="18"/>
                </a:lnTo>
                <a:lnTo>
                  <a:pt x="147" y="18"/>
                </a:lnTo>
                <a:lnTo>
                  <a:pt x="147" y="0"/>
                </a:lnTo>
                <a:lnTo>
                  <a:pt x="153" y="0"/>
                </a:lnTo>
                <a:close/>
                <a:moveTo>
                  <a:pt x="204" y="0"/>
                </a:moveTo>
                <a:lnTo>
                  <a:pt x="204" y="18"/>
                </a:lnTo>
                <a:lnTo>
                  <a:pt x="198" y="18"/>
                </a:lnTo>
                <a:lnTo>
                  <a:pt x="198" y="0"/>
                </a:lnTo>
                <a:lnTo>
                  <a:pt x="204" y="0"/>
                </a:lnTo>
                <a:close/>
                <a:moveTo>
                  <a:pt x="255" y="0"/>
                </a:moveTo>
                <a:lnTo>
                  <a:pt x="255" y="18"/>
                </a:lnTo>
                <a:lnTo>
                  <a:pt x="249" y="18"/>
                </a:lnTo>
                <a:lnTo>
                  <a:pt x="249" y="0"/>
                </a:lnTo>
                <a:lnTo>
                  <a:pt x="255" y="0"/>
                </a:lnTo>
                <a:close/>
                <a:moveTo>
                  <a:pt x="300" y="0"/>
                </a:moveTo>
                <a:lnTo>
                  <a:pt x="300" y="18"/>
                </a:lnTo>
                <a:lnTo>
                  <a:pt x="295" y="18"/>
                </a:lnTo>
                <a:lnTo>
                  <a:pt x="295" y="0"/>
                </a:lnTo>
                <a:lnTo>
                  <a:pt x="300" y="0"/>
                </a:lnTo>
                <a:close/>
                <a:moveTo>
                  <a:pt x="351" y="0"/>
                </a:moveTo>
                <a:lnTo>
                  <a:pt x="351" y="18"/>
                </a:lnTo>
                <a:lnTo>
                  <a:pt x="346" y="18"/>
                </a:lnTo>
                <a:lnTo>
                  <a:pt x="346" y="0"/>
                </a:lnTo>
                <a:lnTo>
                  <a:pt x="351" y="0"/>
                </a:lnTo>
                <a:close/>
                <a:moveTo>
                  <a:pt x="402" y="0"/>
                </a:moveTo>
                <a:lnTo>
                  <a:pt x="402" y="18"/>
                </a:lnTo>
                <a:lnTo>
                  <a:pt x="397" y="18"/>
                </a:lnTo>
                <a:lnTo>
                  <a:pt x="397" y="0"/>
                </a:lnTo>
                <a:lnTo>
                  <a:pt x="402" y="0"/>
                </a:lnTo>
                <a:close/>
                <a:moveTo>
                  <a:pt x="448" y="0"/>
                </a:moveTo>
                <a:lnTo>
                  <a:pt x="448" y="18"/>
                </a:lnTo>
                <a:lnTo>
                  <a:pt x="442" y="18"/>
                </a:lnTo>
                <a:lnTo>
                  <a:pt x="442" y="0"/>
                </a:lnTo>
                <a:lnTo>
                  <a:pt x="448" y="0"/>
                </a:lnTo>
                <a:close/>
                <a:moveTo>
                  <a:pt x="499" y="0"/>
                </a:moveTo>
                <a:lnTo>
                  <a:pt x="499" y="18"/>
                </a:lnTo>
                <a:lnTo>
                  <a:pt x="493" y="18"/>
                </a:lnTo>
                <a:lnTo>
                  <a:pt x="493" y="0"/>
                </a:lnTo>
                <a:lnTo>
                  <a:pt x="499" y="0"/>
                </a:lnTo>
                <a:close/>
                <a:moveTo>
                  <a:pt x="550" y="0"/>
                </a:moveTo>
                <a:lnTo>
                  <a:pt x="550" y="18"/>
                </a:lnTo>
                <a:lnTo>
                  <a:pt x="544" y="18"/>
                </a:lnTo>
                <a:lnTo>
                  <a:pt x="544" y="0"/>
                </a:lnTo>
                <a:lnTo>
                  <a:pt x="550" y="0"/>
                </a:lnTo>
                <a:close/>
                <a:moveTo>
                  <a:pt x="595" y="0"/>
                </a:moveTo>
                <a:lnTo>
                  <a:pt x="595" y="18"/>
                </a:lnTo>
                <a:lnTo>
                  <a:pt x="589" y="18"/>
                </a:lnTo>
                <a:lnTo>
                  <a:pt x="589" y="0"/>
                </a:lnTo>
                <a:lnTo>
                  <a:pt x="595" y="0"/>
                </a:lnTo>
                <a:close/>
                <a:moveTo>
                  <a:pt x="646" y="0"/>
                </a:moveTo>
                <a:lnTo>
                  <a:pt x="646" y="18"/>
                </a:lnTo>
                <a:lnTo>
                  <a:pt x="640" y="18"/>
                </a:lnTo>
                <a:lnTo>
                  <a:pt x="640" y="0"/>
                </a:lnTo>
                <a:lnTo>
                  <a:pt x="646" y="0"/>
                </a:lnTo>
                <a:close/>
                <a:moveTo>
                  <a:pt x="691" y="0"/>
                </a:moveTo>
                <a:lnTo>
                  <a:pt x="691" y="18"/>
                </a:lnTo>
                <a:lnTo>
                  <a:pt x="686" y="18"/>
                </a:lnTo>
                <a:lnTo>
                  <a:pt x="686" y="0"/>
                </a:lnTo>
                <a:lnTo>
                  <a:pt x="691" y="0"/>
                </a:lnTo>
                <a:close/>
                <a:moveTo>
                  <a:pt x="742" y="0"/>
                </a:moveTo>
                <a:lnTo>
                  <a:pt x="742" y="18"/>
                </a:lnTo>
                <a:lnTo>
                  <a:pt x="737" y="18"/>
                </a:lnTo>
                <a:lnTo>
                  <a:pt x="737" y="0"/>
                </a:lnTo>
                <a:lnTo>
                  <a:pt x="742" y="0"/>
                </a:lnTo>
                <a:close/>
                <a:moveTo>
                  <a:pt x="793" y="0"/>
                </a:moveTo>
                <a:lnTo>
                  <a:pt x="793" y="18"/>
                </a:lnTo>
                <a:lnTo>
                  <a:pt x="788" y="18"/>
                </a:lnTo>
                <a:lnTo>
                  <a:pt x="788" y="0"/>
                </a:lnTo>
                <a:lnTo>
                  <a:pt x="793" y="0"/>
                </a:lnTo>
                <a:close/>
                <a:moveTo>
                  <a:pt x="839" y="0"/>
                </a:moveTo>
                <a:lnTo>
                  <a:pt x="839" y="18"/>
                </a:lnTo>
                <a:lnTo>
                  <a:pt x="833" y="18"/>
                </a:lnTo>
                <a:lnTo>
                  <a:pt x="833" y="0"/>
                </a:lnTo>
                <a:lnTo>
                  <a:pt x="839" y="0"/>
                </a:lnTo>
                <a:close/>
                <a:moveTo>
                  <a:pt x="890" y="0"/>
                </a:moveTo>
                <a:lnTo>
                  <a:pt x="890" y="18"/>
                </a:lnTo>
                <a:lnTo>
                  <a:pt x="884" y="18"/>
                </a:lnTo>
                <a:lnTo>
                  <a:pt x="884" y="0"/>
                </a:lnTo>
                <a:lnTo>
                  <a:pt x="890" y="0"/>
                </a:lnTo>
                <a:close/>
                <a:moveTo>
                  <a:pt x="941" y="0"/>
                </a:moveTo>
                <a:lnTo>
                  <a:pt x="941" y="18"/>
                </a:lnTo>
                <a:lnTo>
                  <a:pt x="935" y="18"/>
                </a:lnTo>
                <a:lnTo>
                  <a:pt x="935" y="0"/>
                </a:lnTo>
                <a:lnTo>
                  <a:pt x="941" y="0"/>
                </a:lnTo>
                <a:close/>
                <a:moveTo>
                  <a:pt x="986" y="0"/>
                </a:moveTo>
                <a:lnTo>
                  <a:pt x="986" y="18"/>
                </a:lnTo>
                <a:lnTo>
                  <a:pt x="981" y="18"/>
                </a:lnTo>
                <a:lnTo>
                  <a:pt x="981" y="0"/>
                </a:lnTo>
                <a:lnTo>
                  <a:pt x="986" y="0"/>
                </a:lnTo>
                <a:close/>
                <a:moveTo>
                  <a:pt x="1037" y="0"/>
                </a:moveTo>
                <a:lnTo>
                  <a:pt x="1037" y="18"/>
                </a:lnTo>
                <a:lnTo>
                  <a:pt x="1032" y="18"/>
                </a:lnTo>
                <a:lnTo>
                  <a:pt x="1032" y="0"/>
                </a:lnTo>
                <a:lnTo>
                  <a:pt x="1037" y="0"/>
                </a:lnTo>
                <a:close/>
                <a:moveTo>
                  <a:pt x="1088" y="0"/>
                </a:moveTo>
                <a:lnTo>
                  <a:pt x="1088" y="18"/>
                </a:lnTo>
                <a:lnTo>
                  <a:pt x="1083" y="18"/>
                </a:lnTo>
                <a:lnTo>
                  <a:pt x="1083" y="0"/>
                </a:lnTo>
                <a:lnTo>
                  <a:pt x="1088" y="0"/>
                </a:lnTo>
                <a:close/>
                <a:moveTo>
                  <a:pt x="1134" y="0"/>
                </a:moveTo>
                <a:lnTo>
                  <a:pt x="1134" y="18"/>
                </a:lnTo>
                <a:lnTo>
                  <a:pt x="1128" y="18"/>
                </a:lnTo>
                <a:lnTo>
                  <a:pt x="1128" y="0"/>
                </a:lnTo>
                <a:lnTo>
                  <a:pt x="1134" y="0"/>
                </a:lnTo>
                <a:close/>
                <a:moveTo>
                  <a:pt x="1185" y="0"/>
                </a:moveTo>
                <a:lnTo>
                  <a:pt x="1185" y="18"/>
                </a:lnTo>
                <a:lnTo>
                  <a:pt x="1179" y="18"/>
                </a:lnTo>
                <a:lnTo>
                  <a:pt x="1179" y="0"/>
                </a:lnTo>
                <a:lnTo>
                  <a:pt x="1185" y="0"/>
                </a:lnTo>
                <a:close/>
                <a:moveTo>
                  <a:pt x="1236" y="0"/>
                </a:moveTo>
                <a:lnTo>
                  <a:pt x="1236" y="18"/>
                </a:lnTo>
                <a:lnTo>
                  <a:pt x="1230" y="18"/>
                </a:lnTo>
                <a:lnTo>
                  <a:pt x="1230" y="0"/>
                </a:lnTo>
                <a:lnTo>
                  <a:pt x="1236" y="0"/>
                </a:lnTo>
                <a:close/>
                <a:moveTo>
                  <a:pt x="1281" y="0"/>
                </a:moveTo>
                <a:lnTo>
                  <a:pt x="1281" y="18"/>
                </a:lnTo>
                <a:lnTo>
                  <a:pt x="1275" y="18"/>
                </a:lnTo>
                <a:lnTo>
                  <a:pt x="1275" y="0"/>
                </a:lnTo>
                <a:lnTo>
                  <a:pt x="1281" y="0"/>
                </a:lnTo>
                <a:close/>
                <a:moveTo>
                  <a:pt x="1332" y="0"/>
                </a:moveTo>
                <a:lnTo>
                  <a:pt x="1332" y="18"/>
                </a:lnTo>
                <a:lnTo>
                  <a:pt x="1326" y="18"/>
                </a:lnTo>
                <a:lnTo>
                  <a:pt x="1326" y="0"/>
                </a:lnTo>
                <a:lnTo>
                  <a:pt x="1332" y="0"/>
                </a:lnTo>
                <a:close/>
                <a:moveTo>
                  <a:pt x="1377" y="0"/>
                </a:moveTo>
                <a:lnTo>
                  <a:pt x="1377" y="18"/>
                </a:lnTo>
                <a:lnTo>
                  <a:pt x="1372" y="18"/>
                </a:lnTo>
                <a:lnTo>
                  <a:pt x="1372" y="0"/>
                </a:lnTo>
                <a:lnTo>
                  <a:pt x="1377" y="0"/>
                </a:lnTo>
                <a:close/>
                <a:moveTo>
                  <a:pt x="1428" y="0"/>
                </a:moveTo>
                <a:lnTo>
                  <a:pt x="1428" y="18"/>
                </a:lnTo>
                <a:lnTo>
                  <a:pt x="1423" y="18"/>
                </a:lnTo>
                <a:lnTo>
                  <a:pt x="1423" y="0"/>
                </a:lnTo>
                <a:lnTo>
                  <a:pt x="1428" y="0"/>
                </a:lnTo>
                <a:close/>
                <a:moveTo>
                  <a:pt x="1480" y="0"/>
                </a:moveTo>
                <a:lnTo>
                  <a:pt x="1480" y="18"/>
                </a:lnTo>
                <a:lnTo>
                  <a:pt x="1474" y="18"/>
                </a:lnTo>
                <a:lnTo>
                  <a:pt x="1474" y="0"/>
                </a:lnTo>
                <a:lnTo>
                  <a:pt x="1480" y="0"/>
                </a:lnTo>
                <a:close/>
                <a:moveTo>
                  <a:pt x="1525" y="0"/>
                </a:moveTo>
                <a:lnTo>
                  <a:pt x="1525" y="18"/>
                </a:lnTo>
                <a:lnTo>
                  <a:pt x="1519" y="18"/>
                </a:lnTo>
                <a:lnTo>
                  <a:pt x="1519" y="0"/>
                </a:lnTo>
                <a:lnTo>
                  <a:pt x="1525" y="0"/>
                </a:lnTo>
                <a:close/>
                <a:moveTo>
                  <a:pt x="1576" y="0"/>
                </a:moveTo>
                <a:lnTo>
                  <a:pt x="1576" y="18"/>
                </a:lnTo>
                <a:lnTo>
                  <a:pt x="1570" y="18"/>
                </a:lnTo>
                <a:lnTo>
                  <a:pt x="1570" y="0"/>
                </a:lnTo>
                <a:lnTo>
                  <a:pt x="1576" y="0"/>
                </a:lnTo>
                <a:close/>
                <a:moveTo>
                  <a:pt x="1627" y="0"/>
                </a:moveTo>
                <a:lnTo>
                  <a:pt x="1627" y="18"/>
                </a:lnTo>
                <a:lnTo>
                  <a:pt x="1621" y="18"/>
                </a:lnTo>
                <a:lnTo>
                  <a:pt x="1621" y="0"/>
                </a:lnTo>
                <a:lnTo>
                  <a:pt x="1627" y="0"/>
                </a:lnTo>
                <a:close/>
                <a:moveTo>
                  <a:pt x="1672" y="0"/>
                </a:moveTo>
                <a:lnTo>
                  <a:pt x="1672" y="18"/>
                </a:lnTo>
                <a:lnTo>
                  <a:pt x="1667" y="18"/>
                </a:lnTo>
                <a:lnTo>
                  <a:pt x="1667" y="0"/>
                </a:lnTo>
                <a:lnTo>
                  <a:pt x="1672" y="0"/>
                </a:lnTo>
                <a:close/>
                <a:moveTo>
                  <a:pt x="1723" y="0"/>
                </a:moveTo>
                <a:lnTo>
                  <a:pt x="1723" y="18"/>
                </a:lnTo>
                <a:lnTo>
                  <a:pt x="1718" y="18"/>
                </a:lnTo>
                <a:lnTo>
                  <a:pt x="1718" y="0"/>
                </a:lnTo>
                <a:lnTo>
                  <a:pt x="1723" y="0"/>
                </a:lnTo>
                <a:close/>
                <a:moveTo>
                  <a:pt x="1774" y="0"/>
                </a:moveTo>
                <a:lnTo>
                  <a:pt x="1774" y="18"/>
                </a:lnTo>
                <a:lnTo>
                  <a:pt x="1769" y="18"/>
                </a:lnTo>
                <a:lnTo>
                  <a:pt x="1769" y="0"/>
                </a:lnTo>
                <a:lnTo>
                  <a:pt x="1774" y="0"/>
                </a:lnTo>
                <a:close/>
                <a:moveTo>
                  <a:pt x="1820" y="0"/>
                </a:moveTo>
                <a:lnTo>
                  <a:pt x="1820" y="18"/>
                </a:lnTo>
                <a:lnTo>
                  <a:pt x="1814" y="18"/>
                </a:lnTo>
                <a:lnTo>
                  <a:pt x="1814" y="0"/>
                </a:lnTo>
                <a:lnTo>
                  <a:pt x="1820" y="0"/>
                </a:lnTo>
                <a:close/>
                <a:moveTo>
                  <a:pt x="1871" y="0"/>
                </a:moveTo>
                <a:lnTo>
                  <a:pt x="1871" y="18"/>
                </a:lnTo>
                <a:lnTo>
                  <a:pt x="1865" y="18"/>
                </a:lnTo>
                <a:lnTo>
                  <a:pt x="1865" y="0"/>
                </a:lnTo>
                <a:lnTo>
                  <a:pt x="1871" y="0"/>
                </a:lnTo>
                <a:close/>
                <a:moveTo>
                  <a:pt x="1922" y="0"/>
                </a:moveTo>
                <a:lnTo>
                  <a:pt x="1922" y="18"/>
                </a:lnTo>
                <a:lnTo>
                  <a:pt x="1916" y="18"/>
                </a:lnTo>
                <a:lnTo>
                  <a:pt x="1916" y="0"/>
                </a:lnTo>
                <a:lnTo>
                  <a:pt x="1922" y="0"/>
                </a:lnTo>
                <a:close/>
                <a:moveTo>
                  <a:pt x="1967" y="0"/>
                </a:moveTo>
                <a:lnTo>
                  <a:pt x="1967" y="18"/>
                </a:lnTo>
                <a:lnTo>
                  <a:pt x="1961" y="18"/>
                </a:lnTo>
                <a:lnTo>
                  <a:pt x="1961" y="0"/>
                </a:lnTo>
                <a:lnTo>
                  <a:pt x="1967" y="0"/>
                </a:lnTo>
                <a:close/>
                <a:moveTo>
                  <a:pt x="2018" y="0"/>
                </a:moveTo>
                <a:lnTo>
                  <a:pt x="2018" y="18"/>
                </a:lnTo>
                <a:lnTo>
                  <a:pt x="2012" y="18"/>
                </a:lnTo>
                <a:lnTo>
                  <a:pt x="2012" y="0"/>
                </a:lnTo>
                <a:lnTo>
                  <a:pt x="2018" y="0"/>
                </a:lnTo>
                <a:close/>
                <a:moveTo>
                  <a:pt x="2064" y="0"/>
                </a:moveTo>
                <a:lnTo>
                  <a:pt x="2064" y="18"/>
                </a:lnTo>
                <a:lnTo>
                  <a:pt x="2058" y="18"/>
                </a:lnTo>
                <a:lnTo>
                  <a:pt x="2058" y="0"/>
                </a:lnTo>
                <a:lnTo>
                  <a:pt x="2064" y="0"/>
                </a:lnTo>
                <a:close/>
                <a:moveTo>
                  <a:pt x="2115" y="0"/>
                </a:moveTo>
                <a:lnTo>
                  <a:pt x="2115" y="18"/>
                </a:lnTo>
                <a:lnTo>
                  <a:pt x="2109" y="18"/>
                </a:lnTo>
                <a:lnTo>
                  <a:pt x="2109" y="0"/>
                </a:lnTo>
                <a:lnTo>
                  <a:pt x="2115" y="0"/>
                </a:lnTo>
                <a:close/>
                <a:moveTo>
                  <a:pt x="2166" y="0"/>
                </a:moveTo>
                <a:lnTo>
                  <a:pt x="2166" y="18"/>
                </a:lnTo>
                <a:lnTo>
                  <a:pt x="2160" y="18"/>
                </a:lnTo>
                <a:lnTo>
                  <a:pt x="2160" y="0"/>
                </a:lnTo>
                <a:lnTo>
                  <a:pt x="2166" y="0"/>
                </a:lnTo>
                <a:close/>
                <a:moveTo>
                  <a:pt x="2211" y="0"/>
                </a:moveTo>
                <a:lnTo>
                  <a:pt x="2211" y="18"/>
                </a:lnTo>
                <a:lnTo>
                  <a:pt x="2205" y="18"/>
                </a:lnTo>
                <a:lnTo>
                  <a:pt x="2205" y="0"/>
                </a:lnTo>
                <a:lnTo>
                  <a:pt x="2211" y="0"/>
                </a:lnTo>
                <a:close/>
                <a:moveTo>
                  <a:pt x="2262" y="0"/>
                </a:moveTo>
                <a:lnTo>
                  <a:pt x="2262" y="18"/>
                </a:lnTo>
                <a:lnTo>
                  <a:pt x="2256" y="18"/>
                </a:lnTo>
                <a:lnTo>
                  <a:pt x="2256" y="0"/>
                </a:lnTo>
                <a:lnTo>
                  <a:pt x="2262" y="0"/>
                </a:lnTo>
                <a:close/>
                <a:moveTo>
                  <a:pt x="2313" y="0"/>
                </a:moveTo>
                <a:lnTo>
                  <a:pt x="2313" y="18"/>
                </a:lnTo>
                <a:lnTo>
                  <a:pt x="2307" y="18"/>
                </a:lnTo>
                <a:lnTo>
                  <a:pt x="2307" y="0"/>
                </a:lnTo>
                <a:lnTo>
                  <a:pt x="2313" y="0"/>
                </a:lnTo>
                <a:close/>
                <a:moveTo>
                  <a:pt x="2358" y="0"/>
                </a:moveTo>
                <a:lnTo>
                  <a:pt x="2358" y="18"/>
                </a:lnTo>
                <a:lnTo>
                  <a:pt x="2353" y="18"/>
                </a:lnTo>
                <a:lnTo>
                  <a:pt x="2353" y="0"/>
                </a:lnTo>
                <a:lnTo>
                  <a:pt x="2358" y="0"/>
                </a:lnTo>
                <a:close/>
                <a:moveTo>
                  <a:pt x="2409" y="0"/>
                </a:moveTo>
                <a:lnTo>
                  <a:pt x="2409" y="18"/>
                </a:lnTo>
                <a:lnTo>
                  <a:pt x="2404" y="18"/>
                </a:lnTo>
                <a:lnTo>
                  <a:pt x="2404" y="0"/>
                </a:lnTo>
                <a:lnTo>
                  <a:pt x="2409" y="0"/>
                </a:lnTo>
                <a:close/>
                <a:moveTo>
                  <a:pt x="2460" y="0"/>
                </a:moveTo>
                <a:lnTo>
                  <a:pt x="2460" y="18"/>
                </a:lnTo>
                <a:lnTo>
                  <a:pt x="2455" y="18"/>
                </a:lnTo>
                <a:lnTo>
                  <a:pt x="2455" y="0"/>
                </a:lnTo>
                <a:lnTo>
                  <a:pt x="2460" y="0"/>
                </a:lnTo>
                <a:close/>
                <a:moveTo>
                  <a:pt x="2506" y="0"/>
                </a:moveTo>
                <a:lnTo>
                  <a:pt x="2506" y="18"/>
                </a:lnTo>
                <a:lnTo>
                  <a:pt x="2500" y="18"/>
                </a:lnTo>
                <a:lnTo>
                  <a:pt x="2500" y="0"/>
                </a:lnTo>
                <a:lnTo>
                  <a:pt x="2506" y="0"/>
                </a:lnTo>
                <a:close/>
                <a:moveTo>
                  <a:pt x="2557" y="0"/>
                </a:moveTo>
                <a:lnTo>
                  <a:pt x="2557" y="18"/>
                </a:lnTo>
                <a:lnTo>
                  <a:pt x="2551" y="18"/>
                </a:lnTo>
                <a:lnTo>
                  <a:pt x="2551" y="0"/>
                </a:lnTo>
                <a:lnTo>
                  <a:pt x="2557" y="0"/>
                </a:lnTo>
                <a:close/>
                <a:moveTo>
                  <a:pt x="2608" y="0"/>
                </a:moveTo>
                <a:lnTo>
                  <a:pt x="2608" y="18"/>
                </a:lnTo>
                <a:lnTo>
                  <a:pt x="2602" y="18"/>
                </a:lnTo>
                <a:lnTo>
                  <a:pt x="2602" y="0"/>
                </a:lnTo>
                <a:lnTo>
                  <a:pt x="2608" y="0"/>
                </a:lnTo>
                <a:close/>
                <a:moveTo>
                  <a:pt x="2653" y="0"/>
                </a:moveTo>
                <a:lnTo>
                  <a:pt x="2653" y="18"/>
                </a:lnTo>
                <a:lnTo>
                  <a:pt x="2647" y="18"/>
                </a:lnTo>
                <a:lnTo>
                  <a:pt x="2647" y="0"/>
                </a:lnTo>
                <a:lnTo>
                  <a:pt x="2653" y="0"/>
                </a:lnTo>
                <a:close/>
                <a:moveTo>
                  <a:pt x="2704" y="0"/>
                </a:moveTo>
                <a:lnTo>
                  <a:pt x="2704" y="18"/>
                </a:lnTo>
                <a:lnTo>
                  <a:pt x="2699" y="18"/>
                </a:lnTo>
                <a:lnTo>
                  <a:pt x="2699" y="0"/>
                </a:lnTo>
                <a:lnTo>
                  <a:pt x="2704" y="0"/>
                </a:lnTo>
                <a:close/>
                <a:moveTo>
                  <a:pt x="2750" y="0"/>
                </a:moveTo>
                <a:lnTo>
                  <a:pt x="2750" y="18"/>
                </a:lnTo>
                <a:lnTo>
                  <a:pt x="2744" y="18"/>
                </a:lnTo>
                <a:lnTo>
                  <a:pt x="2744" y="0"/>
                </a:lnTo>
                <a:lnTo>
                  <a:pt x="2750" y="0"/>
                </a:lnTo>
                <a:close/>
                <a:moveTo>
                  <a:pt x="2801" y="0"/>
                </a:moveTo>
                <a:lnTo>
                  <a:pt x="2801" y="18"/>
                </a:lnTo>
                <a:lnTo>
                  <a:pt x="2795" y="18"/>
                </a:lnTo>
                <a:lnTo>
                  <a:pt x="2795" y="0"/>
                </a:lnTo>
                <a:lnTo>
                  <a:pt x="2801" y="0"/>
                </a:lnTo>
                <a:close/>
                <a:moveTo>
                  <a:pt x="2852" y="0"/>
                </a:moveTo>
                <a:lnTo>
                  <a:pt x="2852" y="18"/>
                </a:lnTo>
                <a:lnTo>
                  <a:pt x="2846" y="18"/>
                </a:lnTo>
                <a:lnTo>
                  <a:pt x="2846" y="0"/>
                </a:lnTo>
                <a:lnTo>
                  <a:pt x="2852" y="0"/>
                </a:lnTo>
                <a:close/>
                <a:moveTo>
                  <a:pt x="2897" y="0"/>
                </a:moveTo>
                <a:lnTo>
                  <a:pt x="2897" y="18"/>
                </a:lnTo>
                <a:lnTo>
                  <a:pt x="2891" y="18"/>
                </a:lnTo>
                <a:lnTo>
                  <a:pt x="2891" y="0"/>
                </a:lnTo>
                <a:lnTo>
                  <a:pt x="2897" y="0"/>
                </a:lnTo>
                <a:close/>
                <a:moveTo>
                  <a:pt x="2948" y="0"/>
                </a:moveTo>
                <a:lnTo>
                  <a:pt x="2948" y="18"/>
                </a:lnTo>
                <a:lnTo>
                  <a:pt x="2942" y="18"/>
                </a:lnTo>
                <a:lnTo>
                  <a:pt x="2942" y="0"/>
                </a:lnTo>
                <a:lnTo>
                  <a:pt x="2948" y="0"/>
                </a:lnTo>
                <a:close/>
                <a:moveTo>
                  <a:pt x="2999" y="0"/>
                </a:moveTo>
                <a:lnTo>
                  <a:pt x="2999" y="18"/>
                </a:lnTo>
                <a:lnTo>
                  <a:pt x="2993" y="18"/>
                </a:lnTo>
                <a:lnTo>
                  <a:pt x="2993" y="0"/>
                </a:lnTo>
                <a:lnTo>
                  <a:pt x="2999" y="0"/>
                </a:lnTo>
                <a:close/>
                <a:moveTo>
                  <a:pt x="3044" y="0"/>
                </a:moveTo>
                <a:lnTo>
                  <a:pt x="3044" y="18"/>
                </a:lnTo>
                <a:lnTo>
                  <a:pt x="3039" y="18"/>
                </a:lnTo>
                <a:lnTo>
                  <a:pt x="3039" y="0"/>
                </a:lnTo>
                <a:lnTo>
                  <a:pt x="3044" y="0"/>
                </a:lnTo>
                <a:close/>
                <a:moveTo>
                  <a:pt x="3095" y="0"/>
                </a:moveTo>
                <a:lnTo>
                  <a:pt x="3095" y="18"/>
                </a:lnTo>
                <a:lnTo>
                  <a:pt x="3090" y="18"/>
                </a:lnTo>
                <a:lnTo>
                  <a:pt x="3090" y="0"/>
                </a:lnTo>
                <a:lnTo>
                  <a:pt x="3095" y="0"/>
                </a:lnTo>
                <a:close/>
                <a:moveTo>
                  <a:pt x="3146" y="0"/>
                </a:moveTo>
                <a:lnTo>
                  <a:pt x="3146" y="18"/>
                </a:lnTo>
                <a:lnTo>
                  <a:pt x="3141" y="18"/>
                </a:lnTo>
                <a:lnTo>
                  <a:pt x="3141" y="0"/>
                </a:lnTo>
                <a:lnTo>
                  <a:pt x="3146" y="0"/>
                </a:lnTo>
                <a:close/>
                <a:moveTo>
                  <a:pt x="3192" y="0"/>
                </a:moveTo>
                <a:lnTo>
                  <a:pt x="3192" y="18"/>
                </a:lnTo>
                <a:lnTo>
                  <a:pt x="3186" y="18"/>
                </a:lnTo>
                <a:lnTo>
                  <a:pt x="3186" y="0"/>
                </a:lnTo>
                <a:lnTo>
                  <a:pt x="3192" y="0"/>
                </a:lnTo>
                <a:close/>
                <a:moveTo>
                  <a:pt x="3243" y="0"/>
                </a:moveTo>
                <a:lnTo>
                  <a:pt x="3243" y="18"/>
                </a:lnTo>
                <a:lnTo>
                  <a:pt x="3237" y="18"/>
                </a:lnTo>
                <a:lnTo>
                  <a:pt x="3237" y="0"/>
                </a:lnTo>
                <a:lnTo>
                  <a:pt x="3243" y="0"/>
                </a:lnTo>
                <a:close/>
                <a:moveTo>
                  <a:pt x="3294" y="0"/>
                </a:moveTo>
                <a:lnTo>
                  <a:pt x="3294" y="18"/>
                </a:lnTo>
                <a:lnTo>
                  <a:pt x="3288" y="18"/>
                </a:lnTo>
                <a:lnTo>
                  <a:pt x="3288" y="0"/>
                </a:lnTo>
                <a:lnTo>
                  <a:pt x="3294" y="0"/>
                </a:lnTo>
                <a:close/>
                <a:moveTo>
                  <a:pt x="3339" y="0"/>
                </a:moveTo>
                <a:lnTo>
                  <a:pt x="3339" y="18"/>
                </a:lnTo>
                <a:lnTo>
                  <a:pt x="3334" y="18"/>
                </a:lnTo>
                <a:lnTo>
                  <a:pt x="3334" y="0"/>
                </a:lnTo>
                <a:lnTo>
                  <a:pt x="3339" y="0"/>
                </a:lnTo>
                <a:close/>
                <a:moveTo>
                  <a:pt x="3390" y="0"/>
                </a:moveTo>
                <a:lnTo>
                  <a:pt x="3390" y="18"/>
                </a:lnTo>
                <a:lnTo>
                  <a:pt x="3385" y="18"/>
                </a:lnTo>
                <a:lnTo>
                  <a:pt x="3385" y="0"/>
                </a:lnTo>
                <a:lnTo>
                  <a:pt x="3390" y="0"/>
                </a:lnTo>
                <a:close/>
                <a:moveTo>
                  <a:pt x="3436" y="0"/>
                </a:moveTo>
                <a:lnTo>
                  <a:pt x="3436" y="18"/>
                </a:lnTo>
                <a:lnTo>
                  <a:pt x="3430" y="18"/>
                </a:lnTo>
                <a:lnTo>
                  <a:pt x="3430" y="0"/>
                </a:lnTo>
                <a:lnTo>
                  <a:pt x="3436" y="0"/>
                </a:lnTo>
                <a:close/>
                <a:moveTo>
                  <a:pt x="3487" y="0"/>
                </a:moveTo>
                <a:lnTo>
                  <a:pt x="3487" y="18"/>
                </a:lnTo>
                <a:lnTo>
                  <a:pt x="3481" y="18"/>
                </a:lnTo>
                <a:lnTo>
                  <a:pt x="3481" y="0"/>
                </a:lnTo>
                <a:lnTo>
                  <a:pt x="3487" y="0"/>
                </a:lnTo>
                <a:close/>
                <a:moveTo>
                  <a:pt x="3538" y="0"/>
                </a:moveTo>
                <a:lnTo>
                  <a:pt x="3538" y="18"/>
                </a:lnTo>
                <a:lnTo>
                  <a:pt x="3532" y="18"/>
                </a:lnTo>
                <a:lnTo>
                  <a:pt x="3532" y="0"/>
                </a:lnTo>
                <a:lnTo>
                  <a:pt x="3538" y="0"/>
                </a:lnTo>
                <a:close/>
                <a:moveTo>
                  <a:pt x="3583" y="0"/>
                </a:moveTo>
                <a:lnTo>
                  <a:pt x="3583" y="18"/>
                </a:lnTo>
                <a:lnTo>
                  <a:pt x="3577" y="18"/>
                </a:lnTo>
                <a:lnTo>
                  <a:pt x="3577" y="0"/>
                </a:lnTo>
                <a:lnTo>
                  <a:pt x="3583" y="0"/>
                </a:lnTo>
                <a:close/>
                <a:moveTo>
                  <a:pt x="3634" y="0"/>
                </a:moveTo>
                <a:lnTo>
                  <a:pt x="3634" y="18"/>
                </a:lnTo>
                <a:lnTo>
                  <a:pt x="3628" y="18"/>
                </a:lnTo>
                <a:lnTo>
                  <a:pt x="3628" y="0"/>
                </a:lnTo>
                <a:lnTo>
                  <a:pt x="3634" y="0"/>
                </a:lnTo>
                <a:close/>
                <a:moveTo>
                  <a:pt x="3685" y="0"/>
                </a:moveTo>
                <a:lnTo>
                  <a:pt x="3685" y="18"/>
                </a:lnTo>
                <a:lnTo>
                  <a:pt x="3679" y="18"/>
                </a:lnTo>
                <a:lnTo>
                  <a:pt x="3679" y="0"/>
                </a:lnTo>
                <a:lnTo>
                  <a:pt x="3685" y="0"/>
                </a:lnTo>
                <a:close/>
                <a:moveTo>
                  <a:pt x="3730" y="0"/>
                </a:moveTo>
                <a:lnTo>
                  <a:pt x="3730" y="18"/>
                </a:lnTo>
                <a:lnTo>
                  <a:pt x="3725" y="18"/>
                </a:lnTo>
                <a:lnTo>
                  <a:pt x="3725" y="0"/>
                </a:lnTo>
                <a:lnTo>
                  <a:pt x="3730" y="0"/>
                </a:lnTo>
                <a:close/>
                <a:moveTo>
                  <a:pt x="3781" y="0"/>
                </a:moveTo>
                <a:lnTo>
                  <a:pt x="3781" y="18"/>
                </a:lnTo>
                <a:lnTo>
                  <a:pt x="3776" y="18"/>
                </a:lnTo>
                <a:lnTo>
                  <a:pt x="3776" y="0"/>
                </a:lnTo>
                <a:lnTo>
                  <a:pt x="3781" y="0"/>
                </a:lnTo>
                <a:close/>
                <a:moveTo>
                  <a:pt x="3832" y="0"/>
                </a:moveTo>
                <a:lnTo>
                  <a:pt x="3832" y="18"/>
                </a:lnTo>
                <a:lnTo>
                  <a:pt x="3827" y="18"/>
                </a:lnTo>
                <a:lnTo>
                  <a:pt x="3827" y="0"/>
                </a:lnTo>
                <a:lnTo>
                  <a:pt x="3832" y="0"/>
                </a:lnTo>
                <a:close/>
                <a:moveTo>
                  <a:pt x="3878" y="0"/>
                </a:moveTo>
                <a:lnTo>
                  <a:pt x="3878" y="18"/>
                </a:lnTo>
                <a:lnTo>
                  <a:pt x="3872" y="18"/>
                </a:lnTo>
                <a:lnTo>
                  <a:pt x="3872" y="0"/>
                </a:lnTo>
                <a:lnTo>
                  <a:pt x="3878" y="0"/>
                </a:lnTo>
                <a:close/>
                <a:moveTo>
                  <a:pt x="3929" y="0"/>
                </a:moveTo>
                <a:lnTo>
                  <a:pt x="3929" y="18"/>
                </a:lnTo>
                <a:lnTo>
                  <a:pt x="3923" y="18"/>
                </a:lnTo>
                <a:lnTo>
                  <a:pt x="3923" y="0"/>
                </a:lnTo>
                <a:lnTo>
                  <a:pt x="3929" y="0"/>
                </a:lnTo>
                <a:close/>
                <a:moveTo>
                  <a:pt x="3980" y="0"/>
                </a:moveTo>
                <a:lnTo>
                  <a:pt x="3980" y="18"/>
                </a:lnTo>
                <a:lnTo>
                  <a:pt x="3974" y="18"/>
                </a:lnTo>
                <a:lnTo>
                  <a:pt x="3974" y="0"/>
                </a:lnTo>
                <a:lnTo>
                  <a:pt x="3980" y="0"/>
                </a:lnTo>
                <a:close/>
                <a:moveTo>
                  <a:pt x="4025" y="0"/>
                </a:moveTo>
                <a:lnTo>
                  <a:pt x="4025" y="18"/>
                </a:lnTo>
                <a:lnTo>
                  <a:pt x="4020" y="18"/>
                </a:lnTo>
                <a:lnTo>
                  <a:pt x="4020" y="0"/>
                </a:lnTo>
                <a:lnTo>
                  <a:pt x="4025" y="0"/>
                </a:lnTo>
                <a:close/>
                <a:moveTo>
                  <a:pt x="4076" y="0"/>
                </a:moveTo>
                <a:lnTo>
                  <a:pt x="4076" y="18"/>
                </a:lnTo>
                <a:lnTo>
                  <a:pt x="4071" y="18"/>
                </a:lnTo>
                <a:lnTo>
                  <a:pt x="4071" y="0"/>
                </a:lnTo>
                <a:lnTo>
                  <a:pt x="4076" y="0"/>
                </a:lnTo>
                <a:close/>
                <a:moveTo>
                  <a:pt x="4122" y="0"/>
                </a:moveTo>
                <a:lnTo>
                  <a:pt x="4122" y="18"/>
                </a:lnTo>
                <a:lnTo>
                  <a:pt x="4116" y="18"/>
                </a:lnTo>
                <a:lnTo>
                  <a:pt x="4116" y="0"/>
                </a:lnTo>
                <a:lnTo>
                  <a:pt x="4122" y="0"/>
                </a:lnTo>
                <a:close/>
                <a:moveTo>
                  <a:pt x="4173" y="0"/>
                </a:moveTo>
                <a:lnTo>
                  <a:pt x="4173" y="18"/>
                </a:lnTo>
                <a:lnTo>
                  <a:pt x="4167" y="18"/>
                </a:lnTo>
                <a:lnTo>
                  <a:pt x="4167" y="0"/>
                </a:lnTo>
                <a:lnTo>
                  <a:pt x="4173" y="0"/>
                </a:lnTo>
                <a:close/>
                <a:moveTo>
                  <a:pt x="4224" y="0"/>
                </a:moveTo>
                <a:lnTo>
                  <a:pt x="4224" y="18"/>
                </a:lnTo>
                <a:lnTo>
                  <a:pt x="4218" y="18"/>
                </a:lnTo>
                <a:lnTo>
                  <a:pt x="4218" y="0"/>
                </a:lnTo>
                <a:lnTo>
                  <a:pt x="4224" y="0"/>
                </a:lnTo>
                <a:close/>
                <a:moveTo>
                  <a:pt x="4269" y="0"/>
                </a:moveTo>
                <a:lnTo>
                  <a:pt x="4269" y="18"/>
                </a:lnTo>
                <a:lnTo>
                  <a:pt x="4263" y="18"/>
                </a:lnTo>
                <a:lnTo>
                  <a:pt x="4263" y="0"/>
                </a:lnTo>
                <a:lnTo>
                  <a:pt x="4269" y="0"/>
                </a:lnTo>
                <a:close/>
                <a:moveTo>
                  <a:pt x="4320" y="0"/>
                </a:moveTo>
                <a:lnTo>
                  <a:pt x="4320" y="18"/>
                </a:lnTo>
                <a:lnTo>
                  <a:pt x="4314" y="18"/>
                </a:lnTo>
                <a:lnTo>
                  <a:pt x="4314" y="0"/>
                </a:lnTo>
                <a:lnTo>
                  <a:pt x="4320" y="0"/>
                </a:lnTo>
                <a:close/>
                <a:moveTo>
                  <a:pt x="4371" y="0"/>
                </a:moveTo>
                <a:lnTo>
                  <a:pt x="4371" y="18"/>
                </a:lnTo>
                <a:lnTo>
                  <a:pt x="4365" y="18"/>
                </a:lnTo>
                <a:lnTo>
                  <a:pt x="4365" y="0"/>
                </a:lnTo>
                <a:lnTo>
                  <a:pt x="4371" y="0"/>
                </a:lnTo>
                <a:close/>
                <a:moveTo>
                  <a:pt x="4416" y="0"/>
                </a:moveTo>
                <a:lnTo>
                  <a:pt x="4416" y="18"/>
                </a:lnTo>
                <a:lnTo>
                  <a:pt x="4411" y="18"/>
                </a:lnTo>
                <a:lnTo>
                  <a:pt x="4411" y="0"/>
                </a:lnTo>
                <a:lnTo>
                  <a:pt x="4416" y="0"/>
                </a:lnTo>
                <a:close/>
                <a:moveTo>
                  <a:pt x="4467" y="0"/>
                </a:moveTo>
                <a:lnTo>
                  <a:pt x="4467" y="18"/>
                </a:lnTo>
                <a:lnTo>
                  <a:pt x="4462" y="18"/>
                </a:lnTo>
                <a:lnTo>
                  <a:pt x="4462" y="0"/>
                </a:lnTo>
                <a:lnTo>
                  <a:pt x="4467" y="0"/>
                </a:lnTo>
                <a:close/>
                <a:moveTo>
                  <a:pt x="4519" y="0"/>
                </a:moveTo>
                <a:lnTo>
                  <a:pt x="4519" y="18"/>
                </a:lnTo>
                <a:lnTo>
                  <a:pt x="4513" y="18"/>
                </a:lnTo>
                <a:lnTo>
                  <a:pt x="4513" y="0"/>
                </a:lnTo>
                <a:lnTo>
                  <a:pt x="4519" y="0"/>
                </a:lnTo>
                <a:close/>
                <a:moveTo>
                  <a:pt x="4564" y="0"/>
                </a:moveTo>
                <a:lnTo>
                  <a:pt x="4564" y="18"/>
                </a:lnTo>
                <a:lnTo>
                  <a:pt x="4558" y="18"/>
                </a:lnTo>
                <a:lnTo>
                  <a:pt x="4558" y="0"/>
                </a:lnTo>
                <a:lnTo>
                  <a:pt x="4564" y="0"/>
                </a:lnTo>
                <a:close/>
                <a:moveTo>
                  <a:pt x="4615" y="0"/>
                </a:moveTo>
                <a:lnTo>
                  <a:pt x="4615" y="18"/>
                </a:lnTo>
                <a:lnTo>
                  <a:pt x="4609" y="18"/>
                </a:lnTo>
                <a:lnTo>
                  <a:pt x="4609" y="0"/>
                </a:lnTo>
                <a:lnTo>
                  <a:pt x="4615" y="0"/>
                </a:lnTo>
                <a:close/>
                <a:moveTo>
                  <a:pt x="4666" y="0"/>
                </a:moveTo>
                <a:lnTo>
                  <a:pt x="4666" y="18"/>
                </a:lnTo>
                <a:lnTo>
                  <a:pt x="4660" y="18"/>
                </a:lnTo>
                <a:lnTo>
                  <a:pt x="4660" y="0"/>
                </a:lnTo>
                <a:lnTo>
                  <a:pt x="4666" y="0"/>
                </a:lnTo>
                <a:close/>
                <a:moveTo>
                  <a:pt x="4711" y="0"/>
                </a:moveTo>
                <a:lnTo>
                  <a:pt x="4711" y="18"/>
                </a:lnTo>
                <a:lnTo>
                  <a:pt x="4706" y="18"/>
                </a:lnTo>
                <a:lnTo>
                  <a:pt x="4706" y="0"/>
                </a:lnTo>
                <a:lnTo>
                  <a:pt x="4711" y="0"/>
                </a:lnTo>
                <a:close/>
                <a:moveTo>
                  <a:pt x="4762" y="0"/>
                </a:moveTo>
                <a:lnTo>
                  <a:pt x="4762" y="18"/>
                </a:lnTo>
                <a:lnTo>
                  <a:pt x="4757" y="18"/>
                </a:lnTo>
                <a:lnTo>
                  <a:pt x="4757" y="0"/>
                </a:lnTo>
                <a:lnTo>
                  <a:pt x="4762" y="0"/>
                </a:lnTo>
                <a:close/>
                <a:moveTo>
                  <a:pt x="4808" y="0"/>
                </a:moveTo>
                <a:lnTo>
                  <a:pt x="4808" y="18"/>
                </a:lnTo>
                <a:lnTo>
                  <a:pt x="4802" y="18"/>
                </a:lnTo>
                <a:lnTo>
                  <a:pt x="4802" y="0"/>
                </a:lnTo>
                <a:lnTo>
                  <a:pt x="4808" y="0"/>
                </a:lnTo>
                <a:close/>
                <a:moveTo>
                  <a:pt x="4859" y="0"/>
                </a:moveTo>
                <a:lnTo>
                  <a:pt x="4859" y="18"/>
                </a:lnTo>
                <a:lnTo>
                  <a:pt x="4853" y="18"/>
                </a:lnTo>
                <a:lnTo>
                  <a:pt x="4853" y="0"/>
                </a:lnTo>
                <a:lnTo>
                  <a:pt x="4859" y="0"/>
                </a:lnTo>
                <a:close/>
                <a:moveTo>
                  <a:pt x="4910" y="0"/>
                </a:moveTo>
                <a:lnTo>
                  <a:pt x="4910" y="18"/>
                </a:lnTo>
                <a:lnTo>
                  <a:pt x="4904" y="18"/>
                </a:lnTo>
                <a:lnTo>
                  <a:pt x="4904" y="0"/>
                </a:lnTo>
                <a:lnTo>
                  <a:pt x="4910" y="0"/>
                </a:lnTo>
                <a:close/>
                <a:moveTo>
                  <a:pt x="4955" y="0"/>
                </a:moveTo>
                <a:lnTo>
                  <a:pt x="4955" y="18"/>
                </a:lnTo>
                <a:lnTo>
                  <a:pt x="4949" y="18"/>
                </a:lnTo>
                <a:lnTo>
                  <a:pt x="4949" y="0"/>
                </a:lnTo>
                <a:lnTo>
                  <a:pt x="4955" y="0"/>
                </a:lnTo>
                <a:close/>
                <a:moveTo>
                  <a:pt x="5006" y="0"/>
                </a:moveTo>
                <a:lnTo>
                  <a:pt x="5006" y="18"/>
                </a:lnTo>
                <a:lnTo>
                  <a:pt x="5000" y="18"/>
                </a:lnTo>
                <a:lnTo>
                  <a:pt x="5000" y="0"/>
                </a:lnTo>
                <a:lnTo>
                  <a:pt x="5006" y="0"/>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AU" sz="900" dirty="0">
              <a:latin typeface="Arial" pitchFamily="34" charset="0"/>
              <a:cs typeface="Arial" pitchFamily="34" charset="0"/>
            </a:endParaRPr>
          </a:p>
        </p:txBody>
      </p:sp>
      <p:sp>
        <p:nvSpPr>
          <p:cNvPr id="3289" name="Rectangle 217"/>
          <p:cNvSpPr>
            <a:spLocks noChangeArrowheads="1"/>
          </p:cNvSpPr>
          <p:nvPr/>
        </p:nvSpPr>
        <p:spPr bwMode="auto">
          <a:xfrm>
            <a:off x="614363" y="5508626"/>
            <a:ext cx="3847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0" name="Rectangle 218"/>
          <p:cNvSpPr>
            <a:spLocks noChangeArrowheads="1"/>
          </p:cNvSpPr>
          <p:nvPr/>
        </p:nvSpPr>
        <p:spPr bwMode="auto">
          <a:xfrm>
            <a:off x="376240" y="5010152"/>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1" name="Rectangle 219"/>
          <p:cNvSpPr>
            <a:spLocks noChangeArrowheads="1"/>
          </p:cNvSpPr>
          <p:nvPr/>
        </p:nvSpPr>
        <p:spPr bwMode="auto">
          <a:xfrm>
            <a:off x="376240" y="4510090"/>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40,000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2" name="Rectangle 220"/>
          <p:cNvSpPr>
            <a:spLocks noChangeArrowheads="1"/>
          </p:cNvSpPr>
          <p:nvPr/>
        </p:nvSpPr>
        <p:spPr bwMode="auto">
          <a:xfrm>
            <a:off x="376240" y="4011614"/>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60,000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3" name="Rectangle 221"/>
          <p:cNvSpPr>
            <a:spLocks noChangeArrowheads="1"/>
          </p:cNvSpPr>
          <p:nvPr/>
        </p:nvSpPr>
        <p:spPr bwMode="auto">
          <a:xfrm>
            <a:off x="376240" y="3511552"/>
            <a:ext cx="3847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80,000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4" name="Rectangle 222"/>
          <p:cNvSpPr>
            <a:spLocks noChangeArrowheads="1"/>
          </p:cNvSpPr>
          <p:nvPr/>
        </p:nvSpPr>
        <p:spPr bwMode="auto">
          <a:xfrm>
            <a:off x="309565" y="3013077"/>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100,000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5" name="Rectangle 223"/>
          <p:cNvSpPr>
            <a:spLocks noChangeArrowheads="1"/>
          </p:cNvSpPr>
          <p:nvPr/>
        </p:nvSpPr>
        <p:spPr bwMode="auto">
          <a:xfrm>
            <a:off x="309565" y="2514601"/>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120,000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6" name="Rectangle 224"/>
          <p:cNvSpPr>
            <a:spLocks noChangeArrowheads="1"/>
          </p:cNvSpPr>
          <p:nvPr/>
        </p:nvSpPr>
        <p:spPr bwMode="auto">
          <a:xfrm>
            <a:off x="309565" y="2014540"/>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140,000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7" name="Rectangle 225"/>
          <p:cNvSpPr>
            <a:spLocks noChangeArrowheads="1"/>
          </p:cNvSpPr>
          <p:nvPr/>
        </p:nvSpPr>
        <p:spPr bwMode="auto">
          <a:xfrm>
            <a:off x="309565" y="1516065"/>
            <a:ext cx="44884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160,000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8" name="Rectangle 226"/>
          <p:cNvSpPr>
            <a:spLocks noChangeArrowheads="1"/>
          </p:cNvSpPr>
          <p:nvPr/>
        </p:nvSpPr>
        <p:spPr bwMode="auto">
          <a:xfrm>
            <a:off x="76358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299" name="Rectangle 227"/>
          <p:cNvSpPr>
            <a:spLocks noChangeArrowheads="1"/>
          </p:cNvSpPr>
          <p:nvPr/>
        </p:nvSpPr>
        <p:spPr bwMode="auto">
          <a:xfrm>
            <a:off x="1152525"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1955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0" name="Rectangle 228"/>
          <p:cNvSpPr>
            <a:spLocks noChangeArrowheads="1"/>
          </p:cNvSpPr>
          <p:nvPr/>
        </p:nvSpPr>
        <p:spPr bwMode="auto">
          <a:xfrm>
            <a:off x="1541463"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1960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1" name="Rectangle 229"/>
          <p:cNvSpPr>
            <a:spLocks noChangeArrowheads="1"/>
          </p:cNvSpPr>
          <p:nvPr/>
        </p:nvSpPr>
        <p:spPr bwMode="auto">
          <a:xfrm>
            <a:off x="1930400"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1965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2" name="Rectangle 230"/>
          <p:cNvSpPr>
            <a:spLocks noChangeArrowheads="1"/>
          </p:cNvSpPr>
          <p:nvPr/>
        </p:nvSpPr>
        <p:spPr bwMode="auto">
          <a:xfrm>
            <a:off x="231933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1970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3" name="Rectangle 231"/>
          <p:cNvSpPr>
            <a:spLocks noChangeArrowheads="1"/>
          </p:cNvSpPr>
          <p:nvPr/>
        </p:nvSpPr>
        <p:spPr bwMode="auto">
          <a:xfrm>
            <a:off x="2708275"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1975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4" name="Rectangle 232"/>
          <p:cNvSpPr>
            <a:spLocks noChangeArrowheads="1"/>
          </p:cNvSpPr>
          <p:nvPr/>
        </p:nvSpPr>
        <p:spPr bwMode="auto">
          <a:xfrm>
            <a:off x="3097213"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1980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5" name="Rectangle 233"/>
          <p:cNvSpPr>
            <a:spLocks noChangeArrowheads="1"/>
          </p:cNvSpPr>
          <p:nvPr/>
        </p:nvSpPr>
        <p:spPr bwMode="auto">
          <a:xfrm>
            <a:off x="3486150"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1985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6" name="Rectangle 234"/>
          <p:cNvSpPr>
            <a:spLocks noChangeArrowheads="1"/>
          </p:cNvSpPr>
          <p:nvPr/>
        </p:nvSpPr>
        <p:spPr bwMode="auto">
          <a:xfrm>
            <a:off x="387508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1990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7" name="Rectangle 235"/>
          <p:cNvSpPr>
            <a:spLocks noChangeArrowheads="1"/>
          </p:cNvSpPr>
          <p:nvPr/>
        </p:nvSpPr>
        <p:spPr bwMode="auto">
          <a:xfrm>
            <a:off x="4264025"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1995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8" name="Rectangle 236"/>
          <p:cNvSpPr>
            <a:spLocks noChangeArrowheads="1"/>
          </p:cNvSpPr>
          <p:nvPr/>
        </p:nvSpPr>
        <p:spPr bwMode="auto">
          <a:xfrm>
            <a:off x="4652963"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09" name="Rectangle 237"/>
          <p:cNvSpPr>
            <a:spLocks noChangeArrowheads="1"/>
          </p:cNvSpPr>
          <p:nvPr/>
        </p:nvSpPr>
        <p:spPr bwMode="auto">
          <a:xfrm>
            <a:off x="5041900"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2005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0" name="Rectangle 238"/>
          <p:cNvSpPr>
            <a:spLocks noChangeArrowheads="1"/>
          </p:cNvSpPr>
          <p:nvPr/>
        </p:nvSpPr>
        <p:spPr bwMode="auto">
          <a:xfrm>
            <a:off x="543083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2010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1" name="Rectangle 239"/>
          <p:cNvSpPr>
            <a:spLocks noChangeArrowheads="1"/>
          </p:cNvSpPr>
          <p:nvPr/>
        </p:nvSpPr>
        <p:spPr bwMode="auto">
          <a:xfrm>
            <a:off x="5819775"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2015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2" name="Rectangle 240"/>
          <p:cNvSpPr>
            <a:spLocks noChangeArrowheads="1"/>
          </p:cNvSpPr>
          <p:nvPr/>
        </p:nvSpPr>
        <p:spPr bwMode="auto">
          <a:xfrm>
            <a:off x="6208713"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2020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3" name="Rectangle 241"/>
          <p:cNvSpPr>
            <a:spLocks noChangeArrowheads="1"/>
          </p:cNvSpPr>
          <p:nvPr/>
        </p:nvSpPr>
        <p:spPr bwMode="auto">
          <a:xfrm>
            <a:off x="6597650"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2025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4" name="Rectangle 242"/>
          <p:cNvSpPr>
            <a:spLocks noChangeArrowheads="1"/>
          </p:cNvSpPr>
          <p:nvPr/>
        </p:nvSpPr>
        <p:spPr bwMode="auto">
          <a:xfrm>
            <a:off x="698658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2030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5" name="Rectangle 243"/>
          <p:cNvSpPr>
            <a:spLocks noChangeArrowheads="1"/>
          </p:cNvSpPr>
          <p:nvPr/>
        </p:nvSpPr>
        <p:spPr bwMode="auto">
          <a:xfrm>
            <a:off x="7375525"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2035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6" name="Rectangle 244"/>
          <p:cNvSpPr>
            <a:spLocks noChangeArrowheads="1"/>
          </p:cNvSpPr>
          <p:nvPr/>
        </p:nvSpPr>
        <p:spPr bwMode="auto">
          <a:xfrm>
            <a:off x="7764463"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2040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7" name="Rectangle 245"/>
          <p:cNvSpPr>
            <a:spLocks noChangeArrowheads="1"/>
          </p:cNvSpPr>
          <p:nvPr/>
        </p:nvSpPr>
        <p:spPr bwMode="auto">
          <a:xfrm>
            <a:off x="8153400"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2045</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8" name="Rectangle 246"/>
          <p:cNvSpPr>
            <a:spLocks noChangeArrowheads="1"/>
          </p:cNvSpPr>
          <p:nvPr/>
        </p:nvSpPr>
        <p:spPr bwMode="auto">
          <a:xfrm>
            <a:off x="8542338" y="5635626"/>
            <a:ext cx="25648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2050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Grp="1" noChangeArrowheads="1"/>
          </p:cNvSpPr>
          <p:nvPr>
            <p:ph type="title" idx="4294967295"/>
          </p:nvPr>
        </p:nvSpPr>
        <p:spPr>
          <a:xfrm>
            <a:off x="296333" y="0"/>
            <a:ext cx="8596147" cy="828675"/>
          </a:xfrm>
          <a:noFill/>
        </p:spPr>
        <p:txBody>
          <a:bodyPr/>
          <a:lstStyle/>
          <a:p>
            <a:r>
              <a:rPr lang="en-AU" sz="2400" dirty="0" smtClean="0"/>
              <a:t>Introducing Adelaide’s bachelor hotspot …</a:t>
            </a:r>
          </a:p>
        </p:txBody>
      </p:sp>
      <p:sp>
        <p:nvSpPr>
          <p:cNvPr id="27" name="Text Box 2"/>
          <p:cNvSpPr txBox="1">
            <a:spLocks noChangeArrowheads="1"/>
          </p:cNvSpPr>
          <p:nvPr/>
        </p:nvSpPr>
        <p:spPr bwMode="auto">
          <a:xfrm>
            <a:off x="390525" y="6028797"/>
            <a:ext cx="8467726" cy="369332"/>
          </a:xfrm>
          <a:prstGeom prst="rect">
            <a:avLst/>
          </a:prstGeom>
          <a:noFill/>
          <a:ln w="9525">
            <a:noFill/>
            <a:miter lim="800000"/>
            <a:headEnd/>
            <a:tailEnd/>
          </a:ln>
          <a:effectLst/>
        </p:spPr>
        <p:txBody>
          <a:bodyPr wrap="square">
            <a:spAutoFit/>
          </a:bodyPr>
          <a:lstStyle/>
          <a:p>
            <a:pPr marL="180975" indent="-180975">
              <a:buSzPct val="120000"/>
              <a:buFontTx/>
              <a:buChar char="•"/>
            </a:pPr>
            <a:r>
              <a:rPr lang="en-AU" dirty="0" smtClean="0">
                <a:solidFill>
                  <a:srgbClr val="FF3333"/>
                </a:solidFill>
              </a:rPr>
              <a:t>Hotspot suburbs for single men and women aged 25-34 at the 2011 Census</a:t>
            </a:r>
            <a:endParaRPr lang="en-AU" dirty="0">
              <a:solidFill>
                <a:srgbClr val="FF3333"/>
              </a:solidFill>
            </a:endParaRPr>
          </a:p>
        </p:txBody>
      </p:sp>
      <p:sp>
        <p:nvSpPr>
          <p:cNvPr id="19"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pic>
        <p:nvPicPr>
          <p:cNvPr id="25" name="Picture 24" descr="Adelaide menopolis and femopolis without locations.jpg"/>
          <p:cNvPicPr>
            <a:picLocks noChangeAspect="1"/>
          </p:cNvPicPr>
          <p:nvPr/>
        </p:nvPicPr>
        <p:blipFill>
          <a:blip r:embed="rId2" cstate="screen"/>
          <a:srcRect/>
          <a:stretch>
            <a:fillRect/>
          </a:stretch>
        </p:blipFill>
        <p:spPr>
          <a:xfrm>
            <a:off x="1514476" y="933873"/>
            <a:ext cx="6150870" cy="5055072"/>
          </a:xfrm>
          <a:prstGeom prst="rect">
            <a:avLst/>
          </a:prstGeom>
          <a:ln>
            <a:noFill/>
          </a:ln>
        </p:spPr>
      </p:pic>
      <p:grpSp>
        <p:nvGrpSpPr>
          <p:cNvPr id="2" name="Group 35"/>
          <p:cNvGrpSpPr/>
          <p:nvPr/>
        </p:nvGrpSpPr>
        <p:grpSpPr>
          <a:xfrm>
            <a:off x="3902154" y="1416680"/>
            <a:ext cx="1873764" cy="1331544"/>
            <a:chOff x="3902154" y="1416680"/>
            <a:chExt cx="1873764" cy="1331544"/>
          </a:xfrm>
        </p:grpSpPr>
        <p:sp>
          <p:nvSpPr>
            <p:cNvPr id="34" name="Freeform 33"/>
            <p:cNvSpPr/>
            <p:nvPr/>
          </p:nvSpPr>
          <p:spPr>
            <a:xfrm>
              <a:off x="4926832" y="1662190"/>
              <a:ext cx="849086" cy="1086034"/>
            </a:xfrm>
            <a:custGeom>
              <a:avLst/>
              <a:gdLst>
                <a:gd name="connsiteX0" fmla="*/ 0 w 849086"/>
                <a:gd name="connsiteY0" fmla="*/ 427867 h 1086034"/>
                <a:gd name="connsiteX1" fmla="*/ 0 w 849086"/>
                <a:gd name="connsiteY1" fmla="*/ 427867 h 1086034"/>
                <a:gd name="connsiteX2" fmla="*/ 35170 w 849086"/>
                <a:gd name="connsiteY2" fmla="*/ 397722 h 1086034"/>
                <a:gd name="connsiteX3" fmla="*/ 50242 w 849086"/>
                <a:gd name="connsiteY3" fmla="*/ 392698 h 1086034"/>
                <a:gd name="connsiteX4" fmla="*/ 55266 w 849086"/>
                <a:gd name="connsiteY4" fmla="*/ 377625 h 1086034"/>
                <a:gd name="connsiteX5" fmla="*/ 85411 w 849086"/>
                <a:gd name="connsiteY5" fmla="*/ 352505 h 1086034"/>
                <a:gd name="connsiteX6" fmla="*/ 105508 w 849086"/>
                <a:gd name="connsiteY6" fmla="*/ 327384 h 1086034"/>
                <a:gd name="connsiteX7" fmla="*/ 135653 w 849086"/>
                <a:gd name="connsiteY7" fmla="*/ 312311 h 1086034"/>
                <a:gd name="connsiteX8" fmla="*/ 140677 w 849086"/>
                <a:gd name="connsiteY8" fmla="*/ 297239 h 1086034"/>
                <a:gd name="connsiteX9" fmla="*/ 155750 w 849086"/>
                <a:gd name="connsiteY9" fmla="*/ 292214 h 1086034"/>
                <a:gd name="connsiteX10" fmla="*/ 185895 w 849086"/>
                <a:gd name="connsiteY10" fmla="*/ 277142 h 1086034"/>
                <a:gd name="connsiteX11" fmla="*/ 211016 w 849086"/>
                <a:gd name="connsiteY11" fmla="*/ 257045 h 1086034"/>
                <a:gd name="connsiteX12" fmla="*/ 221064 w 849086"/>
                <a:gd name="connsiteY12" fmla="*/ 241973 h 1086034"/>
                <a:gd name="connsiteX13" fmla="*/ 236137 w 849086"/>
                <a:gd name="connsiteY13" fmla="*/ 236948 h 1086034"/>
                <a:gd name="connsiteX14" fmla="*/ 286378 w 849086"/>
                <a:gd name="connsiteY14" fmla="*/ 186707 h 1086034"/>
                <a:gd name="connsiteX15" fmla="*/ 326572 w 849086"/>
                <a:gd name="connsiteY15" fmla="*/ 156562 h 1086034"/>
                <a:gd name="connsiteX16" fmla="*/ 336620 w 849086"/>
                <a:gd name="connsiteY16" fmla="*/ 146513 h 1086034"/>
                <a:gd name="connsiteX17" fmla="*/ 351693 w 849086"/>
                <a:gd name="connsiteY17" fmla="*/ 141489 h 1086034"/>
                <a:gd name="connsiteX18" fmla="*/ 356717 w 849086"/>
                <a:gd name="connsiteY18" fmla="*/ 126417 h 1086034"/>
                <a:gd name="connsiteX19" fmla="*/ 376814 w 849086"/>
                <a:gd name="connsiteY19" fmla="*/ 106320 h 1086034"/>
                <a:gd name="connsiteX20" fmla="*/ 381838 w 849086"/>
                <a:gd name="connsiteY20" fmla="*/ 91247 h 1086034"/>
                <a:gd name="connsiteX21" fmla="*/ 406959 w 849086"/>
                <a:gd name="connsiteY21" fmla="*/ 66126 h 1086034"/>
                <a:gd name="connsiteX22" fmla="*/ 432080 w 849086"/>
                <a:gd name="connsiteY22" fmla="*/ 35981 h 1086034"/>
                <a:gd name="connsiteX23" fmla="*/ 462225 w 849086"/>
                <a:gd name="connsiteY23" fmla="*/ 20909 h 1086034"/>
                <a:gd name="connsiteX24" fmla="*/ 492370 w 849086"/>
                <a:gd name="connsiteY24" fmla="*/ 812 h 1086034"/>
                <a:gd name="connsiteX25" fmla="*/ 507442 w 849086"/>
                <a:gd name="connsiteY25" fmla="*/ 46030 h 1086034"/>
                <a:gd name="connsiteX26" fmla="*/ 512466 w 849086"/>
                <a:gd name="connsiteY26" fmla="*/ 61102 h 1086034"/>
                <a:gd name="connsiteX27" fmla="*/ 522515 w 849086"/>
                <a:gd name="connsiteY27" fmla="*/ 71151 h 1086034"/>
                <a:gd name="connsiteX28" fmla="*/ 532563 w 849086"/>
                <a:gd name="connsiteY28" fmla="*/ 106320 h 1086034"/>
                <a:gd name="connsiteX29" fmla="*/ 542611 w 849086"/>
                <a:gd name="connsiteY29" fmla="*/ 136465 h 1086034"/>
                <a:gd name="connsiteX30" fmla="*/ 547636 w 849086"/>
                <a:gd name="connsiteY30" fmla="*/ 151537 h 1086034"/>
                <a:gd name="connsiteX31" fmla="*/ 562708 w 849086"/>
                <a:gd name="connsiteY31" fmla="*/ 181683 h 1086034"/>
                <a:gd name="connsiteX32" fmla="*/ 567732 w 849086"/>
                <a:gd name="connsiteY32" fmla="*/ 206803 h 1086034"/>
                <a:gd name="connsiteX33" fmla="*/ 572756 w 849086"/>
                <a:gd name="connsiteY33" fmla="*/ 241973 h 1086034"/>
                <a:gd name="connsiteX34" fmla="*/ 582805 w 849086"/>
                <a:gd name="connsiteY34" fmla="*/ 252021 h 1086034"/>
                <a:gd name="connsiteX35" fmla="*/ 607926 w 849086"/>
                <a:gd name="connsiteY35" fmla="*/ 327384 h 1086034"/>
                <a:gd name="connsiteX36" fmla="*/ 617974 w 849086"/>
                <a:gd name="connsiteY36" fmla="*/ 357529 h 1086034"/>
                <a:gd name="connsiteX37" fmla="*/ 622998 w 849086"/>
                <a:gd name="connsiteY37" fmla="*/ 372601 h 1086034"/>
                <a:gd name="connsiteX38" fmla="*/ 633047 w 849086"/>
                <a:gd name="connsiteY38" fmla="*/ 382650 h 1086034"/>
                <a:gd name="connsiteX39" fmla="*/ 653143 w 849086"/>
                <a:gd name="connsiteY39" fmla="*/ 412795 h 1086034"/>
                <a:gd name="connsiteX40" fmla="*/ 658167 w 849086"/>
                <a:gd name="connsiteY40" fmla="*/ 427867 h 1086034"/>
                <a:gd name="connsiteX41" fmla="*/ 678264 w 849086"/>
                <a:gd name="connsiteY41" fmla="*/ 447964 h 1086034"/>
                <a:gd name="connsiteX42" fmla="*/ 688313 w 849086"/>
                <a:gd name="connsiteY42" fmla="*/ 483133 h 1086034"/>
                <a:gd name="connsiteX43" fmla="*/ 698361 w 849086"/>
                <a:gd name="connsiteY43" fmla="*/ 513278 h 1086034"/>
                <a:gd name="connsiteX44" fmla="*/ 703385 w 849086"/>
                <a:gd name="connsiteY44" fmla="*/ 528351 h 1086034"/>
                <a:gd name="connsiteX45" fmla="*/ 708409 w 849086"/>
                <a:gd name="connsiteY45" fmla="*/ 548447 h 1086034"/>
                <a:gd name="connsiteX46" fmla="*/ 718458 w 849086"/>
                <a:gd name="connsiteY46" fmla="*/ 558496 h 1086034"/>
                <a:gd name="connsiteX47" fmla="*/ 748603 w 849086"/>
                <a:gd name="connsiteY47" fmla="*/ 578592 h 1086034"/>
                <a:gd name="connsiteX48" fmla="*/ 743578 w 849086"/>
                <a:gd name="connsiteY48" fmla="*/ 628834 h 1086034"/>
                <a:gd name="connsiteX49" fmla="*/ 738554 w 849086"/>
                <a:gd name="connsiteY49" fmla="*/ 643907 h 1086034"/>
                <a:gd name="connsiteX50" fmla="*/ 748603 w 849086"/>
                <a:gd name="connsiteY50" fmla="*/ 689124 h 1086034"/>
                <a:gd name="connsiteX51" fmla="*/ 763675 w 849086"/>
                <a:gd name="connsiteY51" fmla="*/ 749414 h 1086034"/>
                <a:gd name="connsiteX52" fmla="*/ 768699 w 849086"/>
                <a:gd name="connsiteY52" fmla="*/ 764487 h 1086034"/>
                <a:gd name="connsiteX53" fmla="*/ 778748 w 849086"/>
                <a:gd name="connsiteY53" fmla="*/ 774535 h 1086034"/>
                <a:gd name="connsiteX54" fmla="*/ 788796 w 849086"/>
                <a:gd name="connsiteY54" fmla="*/ 804680 h 1086034"/>
                <a:gd name="connsiteX55" fmla="*/ 803869 w 849086"/>
                <a:gd name="connsiteY55" fmla="*/ 859946 h 1086034"/>
                <a:gd name="connsiteX56" fmla="*/ 813917 w 849086"/>
                <a:gd name="connsiteY56" fmla="*/ 869995 h 1086034"/>
                <a:gd name="connsiteX57" fmla="*/ 834014 w 849086"/>
                <a:gd name="connsiteY57" fmla="*/ 910188 h 1086034"/>
                <a:gd name="connsiteX58" fmla="*/ 844062 w 849086"/>
                <a:gd name="connsiteY58" fmla="*/ 940333 h 1086034"/>
                <a:gd name="connsiteX59" fmla="*/ 849086 w 849086"/>
                <a:gd name="connsiteY59" fmla="*/ 955406 h 1086034"/>
                <a:gd name="connsiteX60" fmla="*/ 834014 w 849086"/>
                <a:gd name="connsiteY60" fmla="*/ 965454 h 1086034"/>
                <a:gd name="connsiteX61" fmla="*/ 823965 w 849086"/>
                <a:gd name="connsiteY61" fmla="*/ 975502 h 1086034"/>
                <a:gd name="connsiteX62" fmla="*/ 793820 w 849086"/>
                <a:gd name="connsiteY62" fmla="*/ 985551 h 1086034"/>
                <a:gd name="connsiteX63" fmla="*/ 763675 w 849086"/>
                <a:gd name="connsiteY63" fmla="*/ 1000623 h 1086034"/>
                <a:gd name="connsiteX64" fmla="*/ 738554 w 849086"/>
                <a:gd name="connsiteY64" fmla="*/ 1020720 h 1086034"/>
                <a:gd name="connsiteX65" fmla="*/ 723482 w 849086"/>
                <a:gd name="connsiteY65" fmla="*/ 1030768 h 1086034"/>
                <a:gd name="connsiteX66" fmla="*/ 693337 w 849086"/>
                <a:gd name="connsiteY66" fmla="*/ 1040817 h 1086034"/>
                <a:gd name="connsiteX67" fmla="*/ 683288 w 849086"/>
                <a:gd name="connsiteY67" fmla="*/ 1070962 h 1086034"/>
                <a:gd name="connsiteX68" fmla="*/ 678264 w 849086"/>
                <a:gd name="connsiteY68" fmla="*/ 1086034 h 1086034"/>
                <a:gd name="connsiteX69" fmla="*/ 648119 w 849086"/>
                <a:gd name="connsiteY69" fmla="*/ 1075986 h 1086034"/>
                <a:gd name="connsiteX70" fmla="*/ 638071 w 849086"/>
                <a:gd name="connsiteY70" fmla="*/ 1065937 h 1086034"/>
                <a:gd name="connsiteX71" fmla="*/ 582805 w 849086"/>
                <a:gd name="connsiteY71" fmla="*/ 1050865 h 1086034"/>
                <a:gd name="connsiteX72" fmla="*/ 567732 w 849086"/>
                <a:gd name="connsiteY72" fmla="*/ 1045841 h 1086034"/>
                <a:gd name="connsiteX73" fmla="*/ 542611 w 849086"/>
                <a:gd name="connsiteY73" fmla="*/ 1025744 h 1086034"/>
                <a:gd name="connsiteX74" fmla="*/ 512466 w 849086"/>
                <a:gd name="connsiteY74" fmla="*/ 1015696 h 1086034"/>
                <a:gd name="connsiteX75" fmla="*/ 497394 w 849086"/>
                <a:gd name="connsiteY75" fmla="*/ 1010672 h 1086034"/>
                <a:gd name="connsiteX76" fmla="*/ 452176 w 849086"/>
                <a:gd name="connsiteY76" fmla="*/ 1000623 h 1086034"/>
                <a:gd name="connsiteX77" fmla="*/ 437104 w 849086"/>
                <a:gd name="connsiteY77" fmla="*/ 990575 h 1086034"/>
                <a:gd name="connsiteX78" fmla="*/ 422031 w 849086"/>
                <a:gd name="connsiteY78" fmla="*/ 985551 h 1086034"/>
                <a:gd name="connsiteX79" fmla="*/ 411983 w 849086"/>
                <a:gd name="connsiteY79" fmla="*/ 975502 h 1086034"/>
                <a:gd name="connsiteX80" fmla="*/ 386862 w 849086"/>
                <a:gd name="connsiteY80" fmla="*/ 970478 h 1086034"/>
                <a:gd name="connsiteX81" fmla="*/ 356717 w 849086"/>
                <a:gd name="connsiteY81" fmla="*/ 960430 h 1086034"/>
                <a:gd name="connsiteX82" fmla="*/ 336620 w 849086"/>
                <a:gd name="connsiteY82" fmla="*/ 955406 h 1086034"/>
                <a:gd name="connsiteX83" fmla="*/ 311499 w 849086"/>
                <a:gd name="connsiteY83" fmla="*/ 935309 h 1086034"/>
                <a:gd name="connsiteX84" fmla="*/ 296427 w 849086"/>
                <a:gd name="connsiteY84" fmla="*/ 930285 h 1086034"/>
                <a:gd name="connsiteX85" fmla="*/ 286378 w 849086"/>
                <a:gd name="connsiteY85" fmla="*/ 920236 h 1086034"/>
                <a:gd name="connsiteX86" fmla="*/ 256233 w 849086"/>
                <a:gd name="connsiteY86" fmla="*/ 910188 h 1086034"/>
                <a:gd name="connsiteX87" fmla="*/ 241161 w 849086"/>
                <a:gd name="connsiteY87" fmla="*/ 900140 h 1086034"/>
                <a:gd name="connsiteX88" fmla="*/ 231113 w 849086"/>
                <a:gd name="connsiteY88" fmla="*/ 890091 h 1086034"/>
                <a:gd name="connsiteX89" fmla="*/ 216040 w 849086"/>
                <a:gd name="connsiteY89" fmla="*/ 885067 h 1086034"/>
                <a:gd name="connsiteX90" fmla="*/ 200967 w 849086"/>
                <a:gd name="connsiteY90" fmla="*/ 839850 h 1086034"/>
                <a:gd name="connsiteX91" fmla="*/ 195943 w 849086"/>
                <a:gd name="connsiteY91" fmla="*/ 824777 h 1086034"/>
                <a:gd name="connsiteX92" fmla="*/ 175847 w 849086"/>
                <a:gd name="connsiteY92" fmla="*/ 799656 h 1086034"/>
                <a:gd name="connsiteX93" fmla="*/ 160774 w 849086"/>
                <a:gd name="connsiteY93" fmla="*/ 764487 h 1086034"/>
                <a:gd name="connsiteX94" fmla="*/ 150726 w 849086"/>
                <a:gd name="connsiteY94" fmla="*/ 749414 h 1086034"/>
                <a:gd name="connsiteX95" fmla="*/ 130629 w 849086"/>
                <a:gd name="connsiteY95" fmla="*/ 704197 h 1086034"/>
                <a:gd name="connsiteX96" fmla="*/ 125605 w 849086"/>
                <a:gd name="connsiteY96" fmla="*/ 689124 h 1086034"/>
                <a:gd name="connsiteX97" fmla="*/ 115556 w 849086"/>
                <a:gd name="connsiteY97" fmla="*/ 679076 h 1086034"/>
                <a:gd name="connsiteX98" fmla="*/ 95460 w 849086"/>
                <a:gd name="connsiteY98" fmla="*/ 633858 h 1086034"/>
                <a:gd name="connsiteX99" fmla="*/ 80387 w 849086"/>
                <a:gd name="connsiteY99" fmla="*/ 598689 h 1086034"/>
                <a:gd name="connsiteX100" fmla="*/ 70339 w 849086"/>
                <a:gd name="connsiteY100" fmla="*/ 563520 h 1086034"/>
                <a:gd name="connsiteX101" fmla="*/ 60291 w 849086"/>
                <a:gd name="connsiteY101" fmla="*/ 548447 h 1086034"/>
                <a:gd name="connsiteX102" fmla="*/ 50242 w 849086"/>
                <a:gd name="connsiteY102" fmla="*/ 518302 h 1086034"/>
                <a:gd name="connsiteX103" fmla="*/ 45218 w 849086"/>
                <a:gd name="connsiteY103" fmla="*/ 503230 h 1086034"/>
                <a:gd name="connsiteX104" fmla="*/ 25121 w 849086"/>
                <a:gd name="connsiteY104" fmla="*/ 478109 h 1086034"/>
                <a:gd name="connsiteX105" fmla="*/ 20097 w 849086"/>
                <a:gd name="connsiteY105" fmla="*/ 463036 h 1086034"/>
                <a:gd name="connsiteX106" fmla="*/ 0 w 849086"/>
                <a:gd name="connsiteY106" fmla="*/ 427867 h 108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49086" h="1086034">
                  <a:moveTo>
                    <a:pt x="0" y="427867"/>
                  </a:moveTo>
                  <a:lnTo>
                    <a:pt x="0" y="427867"/>
                  </a:lnTo>
                  <a:cubicBezTo>
                    <a:pt x="11723" y="417819"/>
                    <a:pt x="22521" y="406576"/>
                    <a:pt x="35170" y="397722"/>
                  </a:cubicBezTo>
                  <a:cubicBezTo>
                    <a:pt x="39508" y="394685"/>
                    <a:pt x="46497" y="396443"/>
                    <a:pt x="50242" y="392698"/>
                  </a:cubicBezTo>
                  <a:cubicBezTo>
                    <a:pt x="53987" y="388953"/>
                    <a:pt x="52328" y="382032"/>
                    <a:pt x="55266" y="377625"/>
                  </a:cubicBezTo>
                  <a:cubicBezTo>
                    <a:pt x="65495" y="362282"/>
                    <a:pt x="72172" y="363096"/>
                    <a:pt x="85411" y="352505"/>
                  </a:cubicBezTo>
                  <a:cubicBezTo>
                    <a:pt x="110274" y="332615"/>
                    <a:pt x="79393" y="353499"/>
                    <a:pt x="105508" y="327384"/>
                  </a:cubicBezTo>
                  <a:cubicBezTo>
                    <a:pt x="115248" y="317644"/>
                    <a:pt x="123393" y="316398"/>
                    <a:pt x="135653" y="312311"/>
                  </a:cubicBezTo>
                  <a:cubicBezTo>
                    <a:pt x="137328" y="307287"/>
                    <a:pt x="136932" y="300984"/>
                    <a:pt x="140677" y="297239"/>
                  </a:cubicBezTo>
                  <a:cubicBezTo>
                    <a:pt x="144422" y="293494"/>
                    <a:pt x="151013" y="294583"/>
                    <a:pt x="155750" y="292214"/>
                  </a:cubicBezTo>
                  <a:cubicBezTo>
                    <a:pt x="194701" y="272738"/>
                    <a:pt x="148015" y="289768"/>
                    <a:pt x="185895" y="277142"/>
                  </a:cubicBezTo>
                  <a:cubicBezTo>
                    <a:pt x="197087" y="269681"/>
                    <a:pt x="202834" y="267273"/>
                    <a:pt x="211016" y="257045"/>
                  </a:cubicBezTo>
                  <a:cubicBezTo>
                    <a:pt x="214788" y="252330"/>
                    <a:pt x="216349" y="245745"/>
                    <a:pt x="221064" y="241973"/>
                  </a:cubicBezTo>
                  <a:cubicBezTo>
                    <a:pt x="225200" y="238664"/>
                    <a:pt x="231113" y="238623"/>
                    <a:pt x="236137" y="236948"/>
                  </a:cubicBezTo>
                  <a:cubicBezTo>
                    <a:pt x="289726" y="156561"/>
                    <a:pt x="219390" y="253695"/>
                    <a:pt x="286378" y="186707"/>
                  </a:cubicBezTo>
                  <a:cubicBezTo>
                    <a:pt x="315244" y="157841"/>
                    <a:pt x="300264" y="165331"/>
                    <a:pt x="326572" y="156562"/>
                  </a:cubicBezTo>
                  <a:cubicBezTo>
                    <a:pt x="329921" y="153212"/>
                    <a:pt x="332558" y="148950"/>
                    <a:pt x="336620" y="146513"/>
                  </a:cubicBezTo>
                  <a:cubicBezTo>
                    <a:pt x="341161" y="143788"/>
                    <a:pt x="347948" y="145234"/>
                    <a:pt x="351693" y="141489"/>
                  </a:cubicBezTo>
                  <a:cubicBezTo>
                    <a:pt x="355438" y="137744"/>
                    <a:pt x="353639" y="130726"/>
                    <a:pt x="356717" y="126417"/>
                  </a:cubicBezTo>
                  <a:cubicBezTo>
                    <a:pt x="362224" y="118708"/>
                    <a:pt x="376814" y="106320"/>
                    <a:pt x="376814" y="106320"/>
                  </a:cubicBezTo>
                  <a:cubicBezTo>
                    <a:pt x="378489" y="101296"/>
                    <a:pt x="378660" y="95484"/>
                    <a:pt x="381838" y="91247"/>
                  </a:cubicBezTo>
                  <a:cubicBezTo>
                    <a:pt x="388943" y="81773"/>
                    <a:pt x="400390" y="75979"/>
                    <a:pt x="406959" y="66126"/>
                  </a:cubicBezTo>
                  <a:cubicBezTo>
                    <a:pt x="414374" y="55004"/>
                    <a:pt x="420474" y="43718"/>
                    <a:pt x="432080" y="35981"/>
                  </a:cubicBezTo>
                  <a:cubicBezTo>
                    <a:pt x="477395" y="5771"/>
                    <a:pt x="414794" y="60435"/>
                    <a:pt x="462225" y="20909"/>
                  </a:cubicBezTo>
                  <a:cubicBezTo>
                    <a:pt x="487316" y="0"/>
                    <a:pt x="465880" y="9642"/>
                    <a:pt x="492370" y="812"/>
                  </a:cubicBezTo>
                  <a:lnTo>
                    <a:pt x="507442" y="46030"/>
                  </a:lnTo>
                  <a:cubicBezTo>
                    <a:pt x="509117" y="51054"/>
                    <a:pt x="508721" y="57357"/>
                    <a:pt x="512466" y="61102"/>
                  </a:cubicBezTo>
                  <a:lnTo>
                    <a:pt x="522515" y="71151"/>
                  </a:lnTo>
                  <a:cubicBezTo>
                    <a:pt x="539396" y="121793"/>
                    <a:pt x="513642" y="43247"/>
                    <a:pt x="532563" y="106320"/>
                  </a:cubicBezTo>
                  <a:cubicBezTo>
                    <a:pt x="535606" y="116465"/>
                    <a:pt x="539261" y="126417"/>
                    <a:pt x="542611" y="136465"/>
                  </a:cubicBezTo>
                  <a:cubicBezTo>
                    <a:pt x="544286" y="141489"/>
                    <a:pt x="544699" y="147130"/>
                    <a:pt x="547636" y="151537"/>
                  </a:cubicBezTo>
                  <a:cubicBezTo>
                    <a:pt x="557460" y="166274"/>
                    <a:pt x="558548" y="165041"/>
                    <a:pt x="562708" y="181683"/>
                  </a:cubicBezTo>
                  <a:cubicBezTo>
                    <a:pt x="564779" y="189967"/>
                    <a:pt x="566328" y="198380"/>
                    <a:pt x="567732" y="206803"/>
                  </a:cubicBezTo>
                  <a:cubicBezTo>
                    <a:pt x="569679" y="218484"/>
                    <a:pt x="569011" y="230738"/>
                    <a:pt x="572756" y="241973"/>
                  </a:cubicBezTo>
                  <a:cubicBezTo>
                    <a:pt x="574254" y="246467"/>
                    <a:pt x="579455" y="248672"/>
                    <a:pt x="582805" y="252021"/>
                  </a:cubicBezTo>
                  <a:lnTo>
                    <a:pt x="607926" y="327384"/>
                  </a:lnTo>
                  <a:lnTo>
                    <a:pt x="617974" y="357529"/>
                  </a:lnTo>
                  <a:cubicBezTo>
                    <a:pt x="619649" y="362553"/>
                    <a:pt x="619253" y="368856"/>
                    <a:pt x="622998" y="372601"/>
                  </a:cubicBezTo>
                  <a:lnTo>
                    <a:pt x="633047" y="382650"/>
                  </a:lnTo>
                  <a:cubicBezTo>
                    <a:pt x="644993" y="418487"/>
                    <a:pt x="628054" y="375161"/>
                    <a:pt x="653143" y="412795"/>
                  </a:cubicBezTo>
                  <a:cubicBezTo>
                    <a:pt x="656080" y="417201"/>
                    <a:pt x="655089" y="423558"/>
                    <a:pt x="658167" y="427867"/>
                  </a:cubicBezTo>
                  <a:cubicBezTo>
                    <a:pt x="663674" y="435576"/>
                    <a:pt x="678264" y="447964"/>
                    <a:pt x="678264" y="447964"/>
                  </a:cubicBezTo>
                  <a:cubicBezTo>
                    <a:pt x="695145" y="498606"/>
                    <a:pt x="669391" y="420060"/>
                    <a:pt x="688313" y="483133"/>
                  </a:cubicBezTo>
                  <a:cubicBezTo>
                    <a:pt x="691357" y="493278"/>
                    <a:pt x="695012" y="503230"/>
                    <a:pt x="698361" y="513278"/>
                  </a:cubicBezTo>
                  <a:cubicBezTo>
                    <a:pt x="700036" y="518302"/>
                    <a:pt x="702101" y="523213"/>
                    <a:pt x="703385" y="528351"/>
                  </a:cubicBezTo>
                  <a:cubicBezTo>
                    <a:pt x="705060" y="535050"/>
                    <a:pt x="705321" y="542271"/>
                    <a:pt x="708409" y="548447"/>
                  </a:cubicBezTo>
                  <a:cubicBezTo>
                    <a:pt x="710528" y="552684"/>
                    <a:pt x="714668" y="555654"/>
                    <a:pt x="718458" y="558496"/>
                  </a:cubicBezTo>
                  <a:cubicBezTo>
                    <a:pt x="728119" y="565742"/>
                    <a:pt x="748603" y="578592"/>
                    <a:pt x="748603" y="578592"/>
                  </a:cubicBezTo>
                  <a:cubicBezTo>
                    <a:pt x="746928" y="595339"/>
                    <a:pt x="746137" y="612199"/>
                    <a:pt x="743578" y="628834"/>
                  </a:cubicBezTo>
                  <a:cubicBezTo>
                    <a:pt x="742773" y="634068"/>
                    <a:pt x="738554" y="638611"/>
                    <a:pt x="738554" y="643907"/>
                  </a:cubicBezTo>
                  <a:cubicBezTo>
                    <a:pt x="738554" y="661596"/>
                    <a:pt x="743420" y="673579"/>
                    <a:pt x="748603" y="689124"/>
                  </a:cubicBezTo>
                  <a:cubicBezTo>
                    <a:pt x="755368" y="729718"/>
                    <a:pt x="750406" y="709604"/>
                    <a:pt x="763675" y="749414"/>
                  </a:cubicBezTo>
                  <a:cubicBezTo>
                    <a:pt x="765350" y="754438"/>
                    <a:pt x="764954" y="760742"/>
                    <a:pt x="768699" y="764487"/>
                  </a:cubicBezTo>
                  <a:lnTo>
                    <a:pt x="778748" y="774535"/>
                  </a:lnTo>
                  <a:cubicBezTo>
                    <a:pt x="782097" y="784583"/>
                    <a:pt x="786719" y="794294"/>
                    <a:pt x="788796" y="804680"/>
                  </a:cubicBezTo>
                  <a:cubicBezTo>
                    <a:pt x="790759" y="814493"/>
                    <a:pt x="797493" y="853569"/>
                    <a:pt x="803869" y="859946"/>
                  </a:cubicBezTo>
                  <a:lnTo>
                    <a:pt x="813917" y="869995"/>
                  </a:lnTo>
                  <a:cubicBezTo>
                    <a:pt x="825463" y="904634"/>
                    <a:pt x="816475" y="892651"/>
                    <a:pt x="834014" y="910188"/>
                  </a:cubicBezTo>
                  <a:lnTo>
                    <a:pt x="844062" y="940333"/>
                  </a:lnTo>
                  <a:lnTo>
                    <a:pt x="849086" y="955406"/>
                  </a:lnTo>
                  <a:cubicBezTo>
                    <a:pt x="844062" y="958755"/>
                    <a:pt x="838729" y="961682"/>
                    <a:pt x="834014" y="965454"/>
                  </a:cubicBezTo>
                  <a:cubicBezTo>
                    <a:pt x="830315" y="968413"/>
                    <a:pt x="828202" y="973384"/>
                    <a:pt x="823965" y="975502"/>
                  </a:cubicBezTo>
                  <a:cubicBezTo>
                    <a:pt x="814491" y="980239"/>
                    <a:pt x="802633" y="979676"/>
                    <a:pt x="793820" y="985551"/>
                  </a:cubicBezTo>
                  <a:cubicBezTo>
                    <a:pt x="774341" y="998537"/>
                    <a:pt x="784476" y="993690"/>
                    <a:pt x="763675" y="1000623"/>
                  </a:cubicBezTo>
                  <a:cubicBezTo>
                    <a:pt x="746737" y="1026032"/>
                    <a:pt x="762822" y="1008586"/>
                    <a:pt x="738554" y="1020720"/>
                  </a:cubicBezTo>
                  <a:cubicBezTo>
                    <a:pt x="733153" y="1023420"/>
                    <a:pt x="729000" y="1028316"/>
                    <a:pt x="723482" y="1030768"/>
                  </a:cubicBezTo>
                  <a:cubicBezTo>
                    <a:pt x="713803" y="1035070"/>
                    <a:pt x="693337" y="1040817"/>
                    <a:pt x="693337" y="1040817"/>
                  </a:cubicBezTo>
                  <a:lnTo>
                    <a:pt x="683288" y="1070962"/>
                  </a:lnTo>
                  <a:lnTo>
                    <a:pt x="678264" y="1086034"/>
                  </a:lnTo>
                  <a:cubicBezTo>
                    <a:pt x="668216" y="1082685"/>
                    <a:pt x="655608" y="1083476"/>
                    <a:pt x="648119" y="1075986"/>
                  </a:cubicBezTo>
                  <a:cubicBezTo>
                    <a:pt x="644770" y="1072636"/>
                    <a:pt x="642308" y="1068055"/>
                    <a:pt x="638071" y="1065937"/>
                  </a:cubicBezTo>
                  <a:cubicBezTo>
                    <a:pt x="616517" y="1055160"/>
                    <a:pt x="604854" y="1056377"/>
                    <a:pt x="582805" y="1050865"/>
                  </a:cubicBezTo>
                  <a:cubicBezTo>
                    <a:pt x="577667" y="1049581"/>
                    <a:pt x="572756" y="1047516"/>
                    <a:pt x="567732" y="1045841"/>
                  </a:cubicBezTo>
                  <a:cubicBezTo>
                    <a:pt x="559379" y="1037487"/>
                    <a:pt x="554022" y="1030815"/>
                    <a:pt x="542611" y="1025744"/>
                  </a:cubicBezTo>
                  <a:cubicBezTo>
                    <a:pt x="532932" y="1021442"/>
                    <a:pt x="522514" y="1019045"/>
                    <a:pt x="512466" y="1015696"/>
                  </a:cubicBezTo>
                  <a:cubicBezTo>
                    <a:pt x="507442" y="1014021"/>
                    <a:pt x="502532" y="1011957"/>
                    <a:pt x="497394" y="1010672"/>
                  </a:cubicBezTo>
                  <a:cubicBezTo>
                    <a:pt x="469013" y="1003576"/>
                    <a:pt x="484068" y="1007001"/>
                    <a:pt x="452176" y="1000623"/>
                  </a:cubicBezTo>
                  <a:cubicBezTo>
                    <a:pt x="447152" y="997274"/>
                    <a:pt x="442505" y="993275"/>
                    <a:pt x="437104" y="990575"/>
                  </a:cubicBezTo>
                  <a:cubicBezTo>
                    <a:pt x="432367" y="988207"/>
                    <a:pt x="426572" y="988276"/>
                    <a:pt x="422031" y="985551"/>
                  </a:cubicBezTo>
                  <a:cubicBezTo>
                    <a:pt x="417969" y="983114"/>
                    <a:pt x="416337" y="977368"/>
                    <a:pt x="411983" y="975502"/>
                  </a:cubicBezTo>
                  <a:cubicBezTo>
                    <a:pt x="404134" y="972138"/>
                    <a:pt x="395101" y="972725"/>
                    <a:pt x="386862" y="970478"/>
                  </a:cubicBezTo>
                  <a:cubicBezTo>
                    <a:pt x="376643" y="967691"/>
                    <a:pt x="366993" y="962999"/>
                    <a:pt x="356717" y="960430"/>
                  </a:cubicBezTo>
                  <a:lnTo>
                    <a:pt x="336620" y="955406"/>
                  </a:lnTo>
                  <a:cubicBezTo>
                    <a:pt x="327273" y="946058"/>
                    <a:pt x="324178" y="941648"/>
                    <a:pt x="311499" y="935309"/>
                  </a:cubicBezTo>
                  <a:cubicBezTo>
                    <a:pt x="306762" y="932941"/>
                    <a:pt x="301451" y="931960"/>
                    <a:pt x="296427" y="930285"/>
                  </a:cubicBezTo>
                  <a:cubicBezTo>
                    <a:pt x="293077" y="926935"/>
                    <a:pt x="290615" y="922355"/>
                    <a:pt x="286378" y="920236"/>
                  </a:cubicBezTo>
                  <a:cubicBezTo>
                    <a:pt x="276904" y="915499"/>
                    <a:pt x="256233" y="910188"/>
                    <a:pt x="256233" y="910188"/>
                  </a:cubicBezTo>
                  <a:cubicBezTo>
                    <a:pt x="251209" y="906839"/>
                    <a:pt x="245876" y="903912"/>
                    <a:pt x="241161" y="900140"/>
                  </a:cubicBezTo>
                  <a:cubicBezTo>
                    <a:pt x="237462" y="897181"/>
                    <a:pt x="235175" y="892528"/>
                    <a:pt x="231113" y="890091"/>
                  </a:cubicBezTo>
                  <a:cubicBezTo>
                    <a:pt x="226572" y="887366"/>
                    <a:pt x="221064" y="886742"/>
                    <a:pt x="216040" y="885067"/>
                  </a:cubicBezTo>
                  <a:lnTo>
                    <a:pt x="200967" y="839850"/>
                  </a:lnTo>
                  <a:cubicBezTo>
                    <a:pt x="199292" y="834826"/>
                    <a:pt x="198881" y="829184"/>
                    <a:pt x="195943" y="824777"/>
                  </a:cubicBezTo>
                  <a:cubicBezTo>
                    <a:pt x="183267" y="805764"/>
                    <a:pt x="190164" y="813975"/>
                    <a:pt x="175847" y="799656"/>
                  </a:cubicBezTo>
                  <a:cubicBezTo>
                    <a:pt x="170210" y="782748"/>
                    <a:pt x="170706" y="781868"/>
                    <a:pt x="160774" y="764487"/>
                  </a:cubicBezTo>
                  <a:cubicBezTo>
                    <a:pt x="157778" y="759244"/>
                    <a:pt x="153178" y="754932"/>
                    <a:pt x="150726" y="749414"/>
                  </a:cubicBezTo>
                  <a:cubicBezTo>
                    <a:pt x="126812" y="695607"/>
                    <a:pt x="153368" y="738305"/>
                    <a:pt x="130629" y="704197"/>
                  </a:cubicBezTo>
                  <a:cubicBezTo>
                    <a:pt x="128954" y="699173"/>
                    <a:pt x="128330" y="693665"/>
                    <a:pt x="125605" y="689124"/>
                  </a:cubicBezTo>
                  <a:cubicBezTo>
                    <a:pt x="123168" y="685062"/>
                    <a:pt x="117674" y="683313"/>
                    <a:pt x="115556" y="679076"/>
                  </a:cubicBezTo>
                  <a:cubicBezTo>
                    <a:pt x="79673" y="607312"/>
                    <a:pt x="125023" y="678205"/>
                    <a:pt x="95460" y="633858"/>
                  </a:cubicBezTo>
                  <a:cubicBezTo>
                    <a:pt x="85004" y="592035"/>
                    <a:pt x="97736" y="633385"/>
                    <a:pt x="80387" y="598689"/>
                  </a:cubicBezTo>
                  <a:cubicBezTo>
                    <a:pt x="70614" y="579143"/>
                    <a:pt x="79992" y="586046"/>
                    <a:pt x="70339" y="563520"/>
                  </a:cubicBezTo>
                  <a:cubicBezTo>
                    <a:pt x="67960" y="557970"/>
                    <a:pt x="62743" y="553965"/>
                    <a:pt x="60291" y="548447"/>
                  </a:cubicBezTo>
                  <a:cubicBezTo>
                    <a:pt x="55989" y="538768"/>
                    <a:pt x="53592" y="528350"/>
                    <a:pt x="50242" y="518302"/>
                  </a:cubicBezTo>
                  <a:cubicBezTo>
                    <a:pt x="48567" y="513278"/>
                    <a:pt x="48155" y="507636"/>
                    <a:pt x="45218" y="503230"/>
                  </a:cubicBezTo>
                  <a:cubicBezTo>
                    <a:pt x="32543" y="484216"/>
                    <a:pt x="39440" y="492427"/>
                    <a:pt x="25121" y="478109"/>
                  </a:cubicBezTo>
                  <a:cubicBezTo>
                    <a:pt x="23446" y="473085"/>
                    <a:pt x="23405" y="467172"/>
                    <a:pt x="20097" y="463036"/>
                  </a:cubicBezTo>
                  <a:cubicBezTo>
                    <a:pt x="2238" y="440712"/>
                    <a:pt x="3350" y="433729"/>
                    <a:pt x="0" y="427867"/>
                  </a:cubicBezTo>
                  <a:close/>
                </a:path>
              </a:pathLst>
            </a:custGeom>
            <a:solidFill>
              <a:srgbClr val="0000FF"/>
            </a:solidFill>
            <a:ln w="38100">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Box 9"/>
            <p:cNvSpPr txBox="1">
              <a:spLocks noChangeArrowheads="1"/>
            </p:cNvSpPr>
            <p:nvPr/>
          </p:nvSpPr>
          <p:spPr bwMode="auto">
            <a:xfrm>
              <a:off x="3902154" y="1416680"/>
              <a:ext cx="1025987" cy="553998"/>
            </a:xfrm>
            <a:prstGeom prst="rect">
              <a:avLst/>
            </a:prstGeom>
            <a:solidFill>
              <a:schemeClr val="bg1"/>
            </a:solidFill>
            <a:ln w="9525" algn="ctr">
              <a:noFill/>
              <a:miter lim="800000"/>
              <a:headEnd/>
              <a:tailEnd/>
            </a:ln>
            <a:effectLst/>
          </p:spPr>
          <p:txBody>
            <a:bodyPr wrap="none" lIns="0" tIns="0" rIns="0" bIns="0">
              <a:spAutoFit/>
            </a:bodyPr>
            <a:lstStyle/>
            <a:p>
              <a:pPr algn="ctr" eaLnBrk="1" hangingPunct="1"/>
              <a:r>
                <a:rPr lang="en-AU" b="1" dirty="0" smtClean="0">
                  <a:solidFill>
                    <a:srgbClr val="0000FF"/>
                  </a:solidFill>
                </a:rPr>
                <a:t>Vale Park</a:t>
              </a:r>
            </a:p>
            <a:p>
              <a:pPr algn="ctr" eaLnBrk="1" hangingPunct="1"/>
              <a:r>
                <a:rPr lang="en-AU" b="1" dirty="0" smtClean="0">
                  <a:solidFill>
                    <a:srgbClr val="0000FF"/>
                  </a:solidFill>
                </a:rPr>
                <a:t>1.56:1</a:t>
              </a:r>
              <a:endParaRPr lang="en-AU" b="1" dirty="0">
                <a:solidFill>
                  <a:srgbClr val="0000FF"/>
                </a:solidFill>
              </a:endParaRPr>
            </a:p>
          </p:txBody>
        </p:sp>
      </p:grpSp>
      <p:grpSp>
        <p:nvGrpSpPr>
          <p:cNvPr id="3" name="Group 34"/>
          <p:cNvGrpSpPr/>
          <p:nvPr/>
        </p:nvGrpSpPr>
        <p:grpSpPr>
          <a:xfrm>
            <a:off x="4901124" y="3395499"/>
            <a:ext cx="1633026" cy="571230"/>
            <a:chOff x="3125257" y="4326500"/>
            <a:chExt cx="1633026" cy="571229"/>
          </a:xfrm>
        </p:grpSpPr>
        <p:sp>
          <p:nvSpPr>
            <p:cNvPr id="20" name="TextBox 19"/>
            <p:cNvSpPr txBox="1"/>
            <p:nvPr/>
          </p:nvSpPr>
          <p:spPr>
            <a:xfrm>
              <a:off x="3938680" y="4433239"/>
              <a:ext cx="65" cy="246221"/>
            </a:xfrm>
            <a:prstGeom prst="rect">
              <a:avLst/>
            </a:prstGeom>
            <a:noFill/>
          </p:spPr>
          <p:txBody>
            <a:bodyPr wrap="none" lIns="0" tIns="0" rIns="0" bIns="0" rtlCol="0">
              <a:spAutoFit/>
            </a:bodyPr>
            <a:lstStyle/>
            <a:p>
              <a:endParaRPr lang="en-AU" sz="1600" dirty="0" smtClean="0"/>
            </a:p>
          </p:txBody>
        </p:sp>
        <p:sp>
          <p:nvSpPr>
            <p:cNvPr id="21" name="5-Point Star 20"/>
            <p:cNvSpPr/>
            <p:nvPr/>
          </p:nvSpPr>
          <p:spPr>
            <a:xfrm>
              <a:off x="3823391" y="4326500"/>
              <a:ext cx="252615" cy="2526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Text Box 14"/>
            <p:cNvSpPr txBox="1">
              <a:spLocks noChangeArrowheads="1"/>
            </p:cNvSpPr>
            <p:nvPr/>
          </p:nvSpPr>
          <p:spPr bwMode="auto">
            <a:xfrm>
              <a:off x="3125257" y="4651508"/>
              <a:ext cx="1633026" cy="246221"/>
            </a:xfrm>
            <a:prstGeom prst="rect">
              <a:avLst/>
            </a:prstGeom>
            <a:solidFill>
              <a:schemeClr val="bg1"/>
            </a:solidFill>
            <a:ln w="9525" algn="ctr">
              <a:noFill/>
              <a:miter lim="800000"/>
              <a:headEnd/>
              <a:tailEnd/>
            </a:ln>
            <a:effectLst/>
          </p:spPr>
          <p:txBody>
            <a:bodyPr wrap="square" lIns="0" tIns="0" rIns="0" bIns="0">
              <a:spAutoFit/>
            </a:bodyPr>
            <a:lstStyle/>
            <a:p>
              <a:pPr algn="ctr" eaLnBrk="1" hangingPunct="1"/>
              <a:r>
                <a:rPr lang="en-AU" sz="1600" dirty="0" smtClean="0">
                  <a:ln>
                    <a:solidFill>
                      <a:srgbClr val="FF0000"/>
                    </a:solidFill>
                  </a:ln>
                  <a:solidFill>
                    <a:srgbClr val="FF0000"/>
                  </a:solidFill>
                </a:rPr>
                <a:t>Trinity Gardens</a:t>
              </a:r>
              <a:endParaRPr lang="en-AU" sz="1600" dirty="0">
                <a:ln>
                  <a:solidFill>
                    <a:srgbClr val="FF0000"/>
                  </a:solidFill>
                </a:ln>
                <a:solidFill>
                  <a:srgbClr val="FF0000"/>
                </a:solidFill>
              </a:endParaRPr>
            </a:p>
          </p:txBody>
        </p:sp>
      </p:grpSp>
      <p:grpSp>
        <p:nvGrpSpPr>
          <p:cNvPr id="4" name="Group 36"/>
          <p:cNvGrpSpPr/>
          <p:nvPr/>
        </p:nvGrpSpPr>
        <p:grpSpPr>
          <a:xfrm>
            <a:off x="4307267" y="4647361"/>
            <a:ext cx="4113363" cy="1213160"/>
            <a:chOff x="4307267" y="4647361"/>
            <a:chExt cx="4113363" cy="1213160"/>
          </a:xfrm>
        </p:grpSpPr>
        <p:sp>
          <p:nvSpPr>
            <p:cNvPr id="35" name="Freeform 34"/>
            <p:cNvSpPr/>
            <p:nvPr/>
          </p:nvSpPr>
          <p:spPr>
            <a:xfrm>
              <a:off x="5424227" y="4647361"/>
              <a:ext cx="617908" cy="602901"/>
            </a:xfrm>
            <a:custGeom>
              <a:avLst/>
              <a:gdLst>
                <a:gd name="connsiteX0" fmla="*/ 0 w 592787"/>
                <a:gd name="connsiteY0" fmla="*/ 25121 h 587828"/>
                <a:gd name="connsiteX1" fmla="*/ 0 w 592787"/>
                <a:gd name="connsiteY1" fmla="*/ 25121 h 587828"/>
                <a:gd name="connsiteX2" fmla="*/ 346668 w 592787"/>
                <a:gd name="connsiteY2" fmla="*/ 20097 h 587828"/>
                <a:gd name="connsiteX3" fmla="*/ 487345 w 592787"/>
                <a:gd name="connsiteY3" fmla="*/ 5024 h 587828"/>
                <a:gd name="connsiteX4" fmla="*/ 557684 w 592787"/>
                <a:gd name="connsiteY4" fmla="*/ 0 h 587828"/>
                <a:gd name="connsiteX5" fmla="*/ 562708 w 592787"/>
                <a:gd name="connsiteY5" fmla="*/ 35169 h 587828"/>
                <a:gd name="connsiteX6" fmla="*/ 552659 w 592787"/>
                <a:gd name="connsiteY6" fmla="*/ 115556 h 587828"/>
                <a:gd name="connsiteX7" fmla="*/ 542611 w 592787"/>
                <a:gd name="connsiteY7" fmla="*/ 130628 h 587828"/>
                <a:gd name="connsiteX8" fmla="*/ 527538 w 592787"/>
                <a:gd name="connsiteY8" fmla="*/ 135653 h 587828"/>
                <a:gd name="connsiteX9" fmla="*/ 522514 w 592787"/>
                <a:gd name="connsiteY9" fmla="*/ 165798 h 587828"/>
                <a:gd name="connsiteX10" fmla="*/ 542611 w 592787"/>
                <a:gd name="connsiteY10" fmla="*/ 170822 h 587828"/>
                <a:gd name="connsiteX11" fmla="*/ 557684 w 592787"/>
                <a:gd name="connsiteY11" fmla="*/ 195943 h 587828"/>
                <a:gd name="connsiteX12" fmla="*/ 562708 w 592787"/>
                <a:gd name="connsiteY12" fmla="*/ 211015 h 587828"/>
                <a:gd name="connsiteX13" fmla="*/ 562708 w 592787"/>
                <a:gd name="connsiteY13" fmla="*/ 286378 h 587828"/>
                <a:gd name="connsiteX14" fmla="*/ 547635 w 592787"/>
                <a:gd name="connsiteY14" fmla="*/ 291402 h 587828"/>
                <a:gd name="connsiteX15" fmla="*/ 547635 w 592787"/>
                <a:gd name="connsiteY15" fmla="*/ 321547 h 587828"/>
                <a:gd name="connsiteX16" fmla="*/ 557684 w 592787"/>
                <a:gd name="connsiteY16" fmla="*/ 361740 h 587828"/>
                <a:gd name="connsiteX17" fmla="*/ 517490 w 592787"/>
                <a:gd name="connsiteY17" fmla="*/ 376813 h 587828"/>
                <a:gd name="connsiteX18" fmla="*/ 512466 w 592787"/>
                <a:gd name="connsiteY18" fmla="*/ 391886 h 587828"/>
                <a:gd name="connsiteX19" fmla="*/ 517490 w 592787"/>
                <a:gd name="connsiteY19" fmla="*/ 417006 h 587828"/>
                <a:gd name="connsiteX20" fmla="*/ 512466 w 592787"/>
                <a:gd name="connsiteY20" fmla="*/ 432079 h 587828"/>
                <a:gd name="connsiteX21" fmla="*/ 361741 w 592787"/>
                <a:gd name="connsiteY21" fmla="*/ 437103 h 587828"/>
                <a:gd name="connsiteX22" fmla="*/ 376813 w 592787"/>
                <a:gd name="connsiteY22" fmla="*/ 482321 h 587828"/>
                <a:gd name="connsiteX23" fmla="*/ 381837 w 592787"/>
                <a:gd name="connsiteY23" fmla="*/ 497393 h 587828"/>
                <a:gd name="connsiteX24" fmla="*/ 376813 w 592787"/>
                <a:gd name="connsiteY24" fmla="*/ 557683 h 587828"/>
                <a:gd name="connsiteX25" fmla="*/ 366765 w 592787"/>
                <a:gd name="connsiteY25" fmla="*/ 572756 h 587828"/>
                <a:gd name="connsiteX26" fmla="*/ 351692 w 592787"/>
                <a:gd name="connsiteY26" fmla="*/ 567732 h 587828"/>
                <a:gd name="connsiteX27" fmla="*/ 85411 w 592787"/>
                <a:gd name="connsiteY27" fmla="*/ 572756 h 587828"/>
                <a:gd name="connsiteX28" fmla="*/ 70338 w 592787"/>
                <a:gd name="connsiteY28" fmla="*/ 577780 h 587828"/>
                <a:gd name="connsiteX29" fmla="*/ 55266 w 592787"/>
                <a:gd name="connsiteY29" fmla="*/ 587828 h 587828"/>
                <a:gd name="connsiteX30" fmla="*/ 60290 w 592787"/>
                <a:gd name="connsiteY30" fmla="*/ 517490 h 587828"/>
                <a:gd name="connsiteX31" fmla="*/ 70338 w 592787"/>
                <a:gd name="connsiteY31" fmla="*/ 502417 h 587828"/>
                <a:gd name="connsiteX32" fmla="*/ 60290 w 592787"/>
                <a:gd name="connsiteY32" fmla="*/ 487345 h 587828"/>
                <a:gd name="connsiteX33" fmla="*/ 45218 w 592787"/>
                <a:gd name="connsiteY33" fmla="*/ 437103 h 587828"/>
                <a:gd name="connsiteX34" fmla="*/ 40193 w 592787"/>
                <a:gd name="connsiteY34" fmla="*/ 406958 h 587828"/>
                <a:gd name="connsiteX35" fmla="*/ 30145 w 592787"/>
                <a:gd name="connsiteY35" fmla="*/ 376813 h 587828"/>
                <a:gd name="connsiteX36" fmla="*/ 25121 w 592787"/>
                <a:gd name="connsiteY36" fmla="*/ 356716 h 587828"/>
                <a:gd name="connsiteX37" fmla="*/ 15073 w 592787"/>
                <a:gd name="connsiteY37" fmla="*/ 185894 h 587828"/>
                <a:gd name="connsiteX38" fmla="*/ 0 w 592787"/>
                <a:gd name="connsiteY38" fmla="*/ 25121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2787" h="587828">
                  <a:moveTo>
                    <a:pt x="0" y="25121"/>
                  </a:moveTo>
                  <a:lnTo>
                    <a:pt x="0" y="25121"/>
                  </a:lnTo>
                  <a:lnTo>
                    <a:pt x="346668" y="20097"/>
                  </a:lnTo>
                  <a:cubicBezTo>
                    <a:pt x="592787" y="14306"/>
                    <a:pt x="290235" y="19103"/>
                    <a:pt x="487345" y="5024"/>
                  </a:cubicBezTo>
                  <a:lnTo>
                    <a:pt x="557684" y="0"/>
                  </a:lnTo>
                  <a:cubicBezTo>
                    <a:pt x="574115" y="24647"/>
                    <a:pt x="566277" y="4835"/>
                    <a:pt x="562708" y="35169"/>
                  </a:cubicBezTo>
                  <a:cubicBezTo>
                    <a:pt x="561083" y="48979"/>
                    <a:pt x="563667" y="93541"/>
                    <a:pt x="552659" y="115556"/>
                  </a:cubicBezTo>
                  <a:cubicBezTo>
                    <a:pt x="549959" y="120957"/>
                    <a:pt x="547326" y="126856"/>
                    <a:pt x="542611" y="130628"/>
                  </a:cubicBezTo>
                  <a:cubicBezTo>
                    <a:pt x="538475" y="133937"/>
                    <a:pt x="532562" y="133978"/>
                    <a:pt x="527538" y="135653"/>
                  </a:cubicBezTo>
                  <a:cubicBezTo>
                    <a:pt x="522114" y="143789"/>
                    <a:pt x="508948" y="154945"/>
                    <a:pt x="522514" y="165798"/>
                  </a:cubicBezTo>
                  <a:cubicBezTo>
                    <a:pt x="527906" y="170112"/>
                    <a:pt x="535912" y="169147"/>
                    <a:pt x="542611" y="170822"/>
                  </a:cubicBezTo>
                  <a:cubicBezTo>
                    <a:pt x="556842" y="213516"/>
                    <a:pt x="536994" y="161461"/>
                    <a:pt x="557684" y="195943"/>
                  </a:cubicBezTo>
                  <a:cubicBezTo>
                    <a:pt x="560409" y="200484"/>
                    <a:pt x="561033" y="205991"/>
                    <a:pt x="562708" y="211015"/>
                  </a:cubicBezTo>
                  <a:cubicBezTo>
                    <a:pt x="566102" y="234770"/>
                    <a:pt x="573237" y="262688"/>
                    <a:pt x="562708" y="286378"/>
                  </a:cubicBezTo>
                  <a:cubicBezTo>
                    <a:pt x="560557" y="291218"/>
                    <a:pt x="552659" y="289727"/>
                    <a:pt x="547635" y="291402"/>
                  </a:cubicBezTo>
                  <a:cubicBezTo>
                    <a:pt x="540267" y="313508"/>
                    <a:pt x="541606" y="299441"/>
                    <a:pt x="547635" y="321547"/>
                  </a:cubicBezTo>
                  <a:cubicBezTo>
                    <a:pt x="551269" y="334870"/>
                    <a:pt x="557684" y="361740"/>
                    <a:pt x="557684" y="361740"/>
                  </a:cubicBezTo>
                  <a:cubicBezTo>
                    <a:pt x="525139" y="394285"/>
                    <a:pt x="585193" y="338124"/>
                    <a:pt x="517490" y="376813"/>
                  </a:cubicBezTo>
                  <a:cubicBezTo>
                    <a:pt x="512892" y="379441"/>
                    <a:pt x="514141" y="386862"/>
                    <a:pt x="512466" y="391886"/>
                  </a:cubicBezTo>
                  <a:cubicBezTo>
                    <a:pt x="514141" y="400259"/>
                    <a:pt x="517490" y="408467"/>
                    <a:pt x="517490" y="417006"/>
                  </a:cubicBezTo>
                  <a:cubicBezTo>
                    <a:pt x="517490" y="422302"/>
                    <a:pt x="517719" y="431401"/>
                    <a:pt x="512466" y="432079"/>
                  </a:cubicBezTo>
                  <a:cubicBezTo>
                    <a:pt x="462610" y="438512"/>
                    <a:pt x="411983" y="435428"/>
                    <a:pt x="361741" y="437103"/>
                  </a:cubicBezTo>
                  <a:lnTo>
                    <a:pt x="376813" y="482321"/>
                  </a:lnTo>
                  <a:lnTo>
                    <a:pt x="381837" y="497393"/>
                  </a:lnTo>
                  <a:cubicBezTo>
                    <a:pt x="380162" y="517490"/>
                    <a:pt x="380768" y="537908"/>
                    <a:pt x="376813" y="557683"/>
                  </a:cubicBezTo>
                  <a:cubicBezTo>
                    <a:pt x="375629" y="563604"/>
                    <a:pt x="372371" y="570513"/>
                    <a:pt x="366765" y="572756"/>
                  </a:cubicBezTo>
                  <a:cubicBezTo>
                    <a:pt x="361848" y="574723"/>
                    <a:pt x="356716" y="569407"/>
                    <a:pt x="351692" y="567732"/>
                  </a:cubicBezTo>
                  <a:lnTo>
                    <a:pt x="85411" y="572756"/>
                  </a:lnTo>
                  <a:cubicBezTo>
                    <a:pt x="80118" y="572945"/>
                    <a:pt x="75075" y="575412"/>
                    <a:pt x="70338" y="577780"/>
                  </a:cubicBezTo>
                  <a:cubicBezTo>
                    <a:pt x="64937" y="580480"/>
                    <a:pt x="60290" y="584479"/>
                    <a:pt x="55266" y="587828"/>
                  </a:cubicBezTo>
                  <a:cubicBezTo>
                    <a:pt x="56941" y="564382"/>
                    <a:pt x="56205" y="540638"/>
                    <a:pt x="60290" y="517490"/>
                  </a:cubicBezTo>
                  <a:cubicBezTo>
                    <a:pt x="61339" y="511544"/>
                    <a:pt x="70338" y="508455"/>
                    <a:pt x="70338" y="502417"/>
                  </a:cubicBezTo>
                  <a:cubicBezTo>
                    <a:pt x="70338" y="496379"/>
                    <a:pt x="63639" y="492369"/>
                    <a:pt x="60290" y="487345"/>
                  </a:cubicBezTo>
                  <a:cubicBezTo>
                    <a:pt x="53880" y="468114"/>
                    <a:pt x="49016" y="456089"/>
                    <a:pt x="45218" y="437103"/>
                  </a:cubicBezTo>
                  <a:cubicBezTo>
                    <a:pt x="43220" y="427114"/>
                    <a:pt x="42664" y="416841"/>
                    <a:pt x="40193" y="406958"/>
                  </a:cubicBezTo>
                  <a:cubicBezTo>
                    <a:pt x="37624" y="396682"/>
                    <a:pt x="32714" y="387089"/>
                    <a:pt x="30145" y="376813"/>
                  </a:cubicBezTo>
                  <a:lnTo>
                    <a:pt x="25121" y="356716"/>
                  </a:lnTo>
                  <a:cubicBezTo>
                    <a:pt x="18042" y="271762"/>
                    <a:pt x="19170" y="294460"/>
                    <a:pt x="15073" y="185894"/>
                  </a:cubicBezTo>
                  <a:cubicBezTo>
                    <a:pt x="9832" y="47016"/>
                    <a:pt x="10048" y="79049"/>
                    <a:pt x="0" y="25121"/>
                  </a:cubicBezTo>
                  <a:close/>
                </a:path>
              </a:pathLst>
            </a:custGeom>
            <a:solidFill>
              <a:srgbClr val="FF66CC"/>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AutoShape 3"/>
            <p:cNvCxnSpPr>
              <a:cxnSpLocks noChangeShapeType="1"/>
            </p:cNvCxnSpPr>
            <p:nvPr/>
          </p:nvCxnSpPr>
          <p:spPr bwMode="auto">
            <a:xfrm rot="5400000">
              <a:off x="8369827" y="5854168"/>
              <a:ext cx="6" cy="12700"/>
            </a:xfrm>
            <a:prstGeom prst="curvedConnector3">
              <a:avLst>
                <a:gd name="adj1" fmla="val 50000"/>
              </a:avLst>
            </a:prstGeom>
            <a:noFill/>
            <a:ln w="9525">
              <a:noFill/>
              <a:round/>
              <a:headEnd type="triangle" w="med" len="med"/>
              <a:tailEnd type="triangle" w="med" len="med"/>
            </a:ln>
            <a:effectLst/>
          </p:spPr>
        </p:cxnSp>
        <p:cxnSp>
          <p:nvCxnSpPr>
            <p:cNvPr id="8" name="AutoShape 4"/>
            <p:cNvCxnSpPr>
              <a:cxnSpLocks noChangeShapeType="1"/>
            </p:cNvCxnSpPr>
            <p:nvPr/>
          </p:nvCxnSpPr>
          <p:spPr bwMode="auto">
            <a:xfrm rot="5400000">
              <a:off x="8414277" y="5854168"/>
              <a:ext cx="6" cy="12700"/>
            </a:xfrm>
            <a:prstGeom prst="curvedConnector3">
              <a:avLst>
                <a:gd name="adj1" fmla="val 50000"/>
              </a:avLst>
            </a:prstGeom>
            <a:noFill/>
            <a:ln w="9525">
              <a:noFill/>
              <a:round/>
              <a:headEnd type="triangle" w="med" len="med"/>
              <a:tailEnd type="triangle" w="med" len="med"/>
            </a:ln>
            <a:effectLst/>
          </p:spPr>
        </p:cxnSp>
        <p:sp>
          <p:nvSpPr>
            <p:cNvPr id="15" name="Text Box 12"/>
            <p:cNvSpPr txBox="1">
              <a:spLocks noChangeArrowheads="1"/>
            </p:cNvSpPr>
            <p:nvPr/>
          </p:nvSpPr>
          <p:spPr bwMode="auto">
            <a:xfrm>
              <a:off x="4307267" y="4704381"/>
              <a:ext cx="974626" cy="553998"/>
            </a:xfrm>
            <a:prstGeom prst="rect">
              <a:avLst/>
            </a:prstGeom>
            <a:solidFill>
              <a:schemeClr val="bg1"/>
            </a:solidFill>
            <a:ln w="9525" algn="ctr">
              <a:noFill/>
              <a:miter lim="800000"/>
              <a:headEnd/>
              <a:tailEnd/>
            </a:ln>
            <a:effectLst/>
          </p:spPr>
          <p:txBody>
            <a:bodyPr wrap="none" lIns="0" tIns="0" rIns="0" bIns="0">
              <a:spAutoFit/>
            </a:bodyPr>
            <a:lstStyle/>
            <a:p>
              <a:pPr algn="ctr" eaLnBrk="1" hangingPunct="1"/>
              <a:r>
                <a:rPr lang="en-AU" b="1" dirty="0" smtClean="0">
                  <a:solidFill>
                    <a:srgbClr val="FF2FBA"/>
                  </a:solidFill>
                </a:rPr>
                <a:t>Glenside</a:t>
              </a:r>
              <a:br>
                <a:rPr lang="en-AU" b="1" dirty="0" smtClean="0">
                  <a:solidFill>
                    <a:srgbClr val="FF2FBA"/>
                  </a:solidFill>
                </a:rPr>
              </a:br>
              <a:r>
                <a:rPr lang="en-AU" b="1" dirty="0" smtClean="0">
                  <a:solidFill>
                    <a:srgbClr val="FF2FBA"/>
                  </a:solidFill>
                </a:rPr>
                <a:t>1.34:1 </a:t>
              </a:r>
              <a:endParaRPr lang="en-AU" b="1" dirty="0">
                <a:solidFill>
                  <a:srgbClr val="FF2FBA"/>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AU" sz="2400" dirty="0" smtClean="0"/>
              <a:t>Contact</a:t>
            </a:r>
          </a:p>
        </p:txBody>
      </p:sp>
      <p:sp>
        <p:nvSpPr>
          <p:cNvPr id="98308" name="Text Box 4"/>
          <p:cNvSpPr txBox="1">
            <a:spLocks noChangeArrowheads="1"/>
          </p:cNvSpPr>
          <p:nvPr/>
        </p:nvSpPr>
        <p:spPr bwMode="auto">
          <a:xfrm>
            <a:off x="2108200" y="1289050"/>
            <a:ext cx="5100638" cy="3191643"/>
          </a:xfrm>
          <a:prstGeom prst="rect">
            <a:avLst/>
          </a:prstGeom>
          <a:noFill/>
          <a:ln w="9525" algn="ctr">
            <a:noFill/>
            <a:miter lim="800000"/>
            <a:headEnd/>
            <a:tailEnd/>
          </a:ln>
          <a:effectLst/>
        </p:spPr>
        <p:txBody>
          <a:bodyPr>
            <a:spAutoFit/>
          </a:bodyPr>
          <a:lstStyle/>
          <a:p>
            <a:pPr eaLnBrk="0" hangingPunct="0">
              <a:lnSpc>
                <a:spcPct val="115000"/>
              </a:lnSpc>
              <a:spcBef>
                <a:spcPct val="20000"/>
              </a:spcBef>
            </a:pPr>
            <a:r>
              <a:rPr lang="en-GB" sz="1900" b="1" dirty="0">
                <a:solidFill>
                  <a:srgbClr val="00338D"/>
                </a:solidFill>
              </a:rPr>
              <a:t>Bernard Salt</a:t>
            </a:r>
          </a:p>
          <a:p>
            <a:pPr eaLnBrk="0" hangingPunct="0">
              <a:lnSpc>
                <a:spcPct val="115000"/>
              </a:lnSpc>
              <a:spcBef>
                <a:spcPct val="20000"/>
              </a:spcBef>
            </a:pPr>
            <a:r>
              <a:rPr lang="en-GB" sz="1900" b="1" dirty="0">
                <a:solidFill>
                  <a:srgbClr val="00338D"/>
                </a:solidFill>
              </a:rPr>
              <a:t>KPMG Australia</a:t>
            </a:r>
          </a:p>
          <a:p>
            <a:pPr eaLnBrk="0" hangingPunct="0">
              <a:lnSpc>
                <a:spcPct val="115000"/>
              </a:lnSpc>
              <a:spcBef>
                <a:spcPct val="20000"/>
              </a:spcBef>
            </a:pPr>
            <a:r>
              <a:rPr lang="en-GB" sz="1900" b="1" dirty="0">
                <a:solidFill>
                  <a:srgbClr val="00338D"/>
                </a:solidFill>
              </a:rPr>
              <a:t>+61 3 9288 5047</a:t>
            </a:r>
          </a:p>
          <a:p>
            <a:pPr eaLnBrk="0" hangingPunct="0">
              <a:lnSpc>
                <a:spcPct val="115000"/>
              </a:lnSpc>
              <a:spcBef>
                <a:spcPct val="20000"/>
              </a:spcBef>
            </a:pPr>
            <a:r>
              <a:rPr lang="en-GB" sz="1900" b="1" dirty="0">
                <a:solidFill>
                  <a:srgbClr val="00338D"/>
                </a:solidFill>
              </a:rPr>
              <a:t>bsalt@kpmg.com.au</a:t>
            </a:r>
          </a:p>
          <a:p>
            <a:pPr eaLnBrk="0" hangingPunct="0">
              <a:lnSpc>
                <a:spcPct val="115000"/>
              </a:lnSpc>
              <a:spcBef>
                <a:spcPct val="20000"/>
              </a:spcBef>
            </a:pPr>
            <a:r>
              <a:rPr lang="en-GB" sz="1900" b="1" u="sng" dirty="0">
                <a:solidFill>
                  <a:srgbClr val="00338D"/>
                </a:solidFill>
              </a:rPr>
              <a:t>www.bernardsalt.com.au</a:t>
            </a:r>
          </a:p>
          <a:p>
            <a:pPr eaLnBrk="0" hangingPunct="0">
              <a:lnSpc>
                <a:spcPct val="115000"/>
              </a:lnSpc>
              <a:spcBef>
                <a:spcPct val="20000"/>
              </a:spcBef>
            </a:pPr>
            <a:r>
              <a:rPr lang="en-GB" sz="1900" b="1" u="sng" dirty="0">
                <a:solidFill>
                  <a:srgbClr val="00338D"/>
                </a:solidFill>
              </a:rPr>
              <a:t>twitter.com/bernardsalt</a:t>
            </a:r>
          </a:p>
          <a:p>
            <a:pPr eaLnBrk="0" hangingPunct="0">
              <a:lnSpc>
                <a:spcPct val="115000"/>
              </a:lnSpc>
              <a:spcBef>
                <a:spcPct val="20000"/>
              </a:spcBef>
            </a:pPr>
            <a:r>
              <a:rPr lang="en-GB" sz="1900" b="1" u="sng" dirty="0">
                <a:solidFill>
                  <a:srgbClr val="00338D"/>
                </a:solidFill>
              </a:rPr>
              <a:t>linkedin.com/in/bernardsalt</a:t>
            </a:r>
          </a:p>
          <a:p>
            <a:pPr eaLnBrk="0" hangingPunct="0">
              <a:lnSpc>
                <a:spcPct val="115000"/>
              </a:lnSpc>
              <a:spcBef>
                <a:spcPct val="20000"/>
              </a:spcBef>
            </a:pPr>
            <a:r>
              <a:rPr lang="en-AU" sz="1900" b="1" u="sng" dirty="0">
                <a:solidFill>
                  <a:srgbClr val="00338D"/>
                </a:solidFill>
              </a:rPr>
              <a:t>facebook.com/BernardSaltDemographer</a:t>
            </a:r>
            <a:endParaRPr lang="en-GB" sz="1900" b="1" u="sng" dirty="0">
              <a:solidFill>
                <a:srgbClr val="00338D"/>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cent Obsessions cover #E0.jpg"/>
          <p:cNvPicPr>
            <a:picLocks noChangeAspect="1"/>
          </p:cNvPicPr>
          <p:nvPr/>
        </p:nvPicPr>
        <p:blipFill>
          <a:blip r:embed="rId2" cstate="screen"/>
          <a:stretch>
            <a:fillRect/>
          </a:stretch>
        </p:blipFill>
        <p:spPr>
          <a:xfrm>
            <a:off x="1536240" y="928992"/>
            <a:ext cx="2457165" cy="4049708"/>
          </a:xfrm>
          <a:prstGeom prst="rect">
            <a:avLst/>
          </a:prstGeom>
          <a:ln>
            <a:solidFill>
              <a:srgbClr val="CF989C"/>
            </a:solidFill>
          </a:ln>
        </p:spPr>
      </p:pic>
      <p:sp>
        <p:nvSpPr>
          <p:cNvPr id="8" name="Rectangle 7"/>
          <p:cNvSpPr>
            <a:spLocks noChangeArrowheads="1"/>
          </p:cNvSpPr>
          <p:nvPr/>
        </p:nvSpPr>
        <p:spPr bwMode="auto">
          <a:xfrm>
            <a:off x="900616" y="5317801"/>
            <a:ext cx="7392987" cy="917575"/>
          </a:xfrm>
          <a:prstGeom prst="rect">
            <a:avLst/>
          </a:prstGeom>
          <a:noFill/>
          <a:ln w="9525">
            <a:noFill/>
            <a:miter lim="800000"/>
            <a:headEnd/>
            <a:tailEnd/>
          </a:ln>
        </p:spPr>
        <p:txBody>
          <a:bodyPr>
            <a:spAutoFit/>
          </a:bodyPr>
          <a:lstStyle/>
          <a:p>
            <a:pPr algn="just">
              <a:lnSpc>
                <a:spcPct val="90000"/>
              </a:lnSpc>
              <a:tabLst>
                <a:tab pos="7359650" algn="r"/>
              </a:tabLst>
            </a:pPr>
            <a:r>
              <a:rPr lang="en-AU" sz="600" dirty="0">
                <a:solidFill>
                  <a:srgbClr val="000000"/>
                </a:solidFill>
              </a:rPr>
              <a:t>These slides are not for commercial use or redistribution. The information contained herein is of a general nature and is not intended to address the circumstances of any particular individual or entity. No one should act on such information without appropriate professional advice after a thorough examination of the particular situation. KPMG have indicated within this presentation the sources of the information provided. KPMG has not sought to independently verify those sources unless otherwise noted within the presentation. No reliance should be placed on additional oral remarks provided during the presentation, unless these are confirmed in writing by KPMG. KPMG is under no obligation in any circumstance to update this presentation, in either oral or written form, for events occurring after the presentation has been issued in final form. The findings in this presentation have been formed on the above basis.  Forecasts are based on a number of assumptions and estimates and are subject to contingencies and uncertainties.  Forecasts should not be regarded as a representation or warranty by or on behalf of KPMG or any other person that such forecasts will be met. Forecasts constitute judgment and are subject to change without notice, as are statements about market trends, which are based on current market conditions.  Neither KPMG nor any member or employee of KPMG undertakes responsibility arising in any way from reliance placed by a third party on this presentation. Any reliance placed is that party’s sole responsibility. The presentation (and the accompanying slide pack) is provided solely for the benefit of the conference attendees and is not to be copied, quoted or referred to in whole or in part without KPMG’s prior written consent. KPMG accepts no responsibility to anyone other than the conference attendees for the information contained in this presentation.</a:t>
            </a:r>
          </a:p>
        </p:txBody>
      </p:sp>
      <p:grpSp>
        <p:nvGrpSpPr>
          <p:cNvPr id="2" name="Group 6"/>
          <p:cNvGrpSpPr/>
          <p:nvPr/>
        </p:nvGrpSpPr>
        <p:grpSpPr>
          <a:xfrm>
            <a:off x="4917615" y="928992"/>
            <a:ext cx="2445210" cy="4043058"/>
            <a:chOff x="4917615" y="928992"/>
            <a:chExt cx="2445210" cy="4043058"/>
          </a:xfrm>
        </p:grpSpPr>
        <p:pic>
          <p:nvPicPr>
            <p:cNvPr id="4" name="Picture 3" descr="bestseller.jpg"/>
            <p:cNvPicPr>
              <a:picLocks noChangeAspect="1"/>
            </p:cNvPicPr>
            <p:nvPr/>
          </p:nvPicPr>
          <p:blipFill>
            <a:blip r:embed="rId3" cstate="screen"/>
            <a:stretch>
              <a:fillRect/>
            </a:stretch>
          </p:blipFill>
          <p:spPr>
            <a:xfrm>
              <a:off x="4917615" y="928992"/>
              <a:ext cx="2445210" cy="4043058"/>
            </a:xfrm>
            <a:prstGeom prst="rect">
              <a:avLst/>
            </a:prstGeom>
            <a:ln>
              <a:solidFill>
                <a:srgbClr val="C00000"/>
              </a:solidFill>
            </a:ln>
          </p:spPr>
        </p:pic>
        <p:sp>
          <p:nvSpPr>
            <p:cNvPr id="5" name="Oval 4"/>
            <p:cNvSpPr/>
            <p:nvPr/>
          </p:nvSpPr>
          <p:spPr>
            <a:xfrm>
              <a:off x="4991100" y="4248149"/>
              <a:ext cx="733425" cy="69741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54"/>
          <p:cNvSpPr>
            <a:spLocks noChangeArrowheads="1"/>
          </p:cNvSpPr>
          <p:nvPr/>
        </p:nvSpPr>
        <p:spPr bwMode="auto">
          <a:xfrm>
            <a:off x="0" y="838200"/>
            <a:ext cx="9155113" cy="6019800"/>
          </a:xfrm>
          <a:prstGeom prst="rect">
            <a:avLst/>
          </a:prstGeom>
          <a:solidFill>
            <a:srgbClr val="000000"/>
          </a:solidFill>
          <a:ln w="9525">
            <a:noFill/>
            <a:miter lim="800000"/>
            <a:headEnd/>
            <a:tailEnd/>
          </a:ln>
        </p:spPr>
        <p:txBody>
          <a:bodyPr wrap="none" anchor="ctr"/>
          <a:lstStyle/>
          <a:p>
            <a:endParaRPr lang="en-US" dirty="0"/>
          </a:p>
        </p:txBody>
      </p:sp>
      <p:sp>
        <p:nvSpPr>
          <p:cNvPr id="17457" name="Text Box 53"/>
          <p:cNvSpPr txBox="1">
            <a:spLocks noChangeArrowheads="1"/>
          </p:cNvSpPr>
          <p:nvPr/>
        </p:nvSpPr>
        <p:spPr bwMode="auto">
          <a:xfrm>
            <a:off x="0" y="6665913"/>
            <a:ext cx="9144000" cy="249237"/>
          </a:xfrm>
          <a:prstGeom prst="rect">
            <a:avLst/>
          </a:prstGeom>
          <a:noFill/>
          <a:ln w="9525">
            <a:noFill/>
            <a:miter lim="800000"/>
            <a:headEnd/>
            <a:tailEnd/>
          </a:ln>
        </p:spPr>
        <p:txBody>
          <a:bodyPr/>
          <a:lstStyle/>
          <a:p>
            <a:pPr algn="r" eaLnBrk="0" hangingPunct="0"/>
            <a:r>
              <a:rPr lang="en-AU" sz="600" dirty="0">
                <a:solidFill>
                  <a:schemeClr val="bg1"/>
                </a:solidFill>
              </a:rPr>
              <a:t>Source:  Based on Australian Bureau of Statistics data; </a:t>
            </a:r>
            <a:r>
              <a:rPr lang="en-AU" sz="600" dirty="0" smtClean="0">
                <a:solidFill>
                  <a:schemeClr val="bg1"/>
                </a:solidFill>
              </a:rPr>
              <a:t>KPMG Demographics</a:t>
            </a:r>
            <a:endParaRPr lang="en-AU" sz="600" dirty="0">
              <a:solidFill>
                <a:schemeClr val="bg1"/>
              </a:solidFill>
            </a:endParaRPr>
          </a:p>
        </p:txBody>
      </p:sp>
      <p:sp>
        <p:nvSpPr>
          <p:cNvPr id="17412" name="Rectangle 4"/>
          <p:cNvSpPr>
            <a:spLocks noGrp="1" noChangeArrowheads="1"/>
          </p:cNvSpPr>
          <p:nvPr>
            <p:ph type="title" idx="4294967295"/>
          </p:nvPr>
        </p:nvSpPr>
        <p:spPr>
          <a:xfrm>
            <a:off x="365125" y="0"/>
            <a:ext cx="8778875" cy="828675"/>
          </a:xfrm>
        </p:spPr>
        <p:txBody>
          <a:bodyPr/>
          <a:lstStyle/>
          <a:p>
            <a:r>
              <a:rPr lang="en-AU" sz="2400" dirty="0"/>
              <a:t>Australians are reluctant to move </a:t>
            </a:r>
            <a:r>
              <a:rPr lang="en-AU" sz="2400" dirty="0" smtClean="0"/>
              <a:t>inland from </a:t>
            </a:r>
            <a:r>
              <a:rPr lang="en-AU" sz="2400" dirty="0"/>
              <a:t>the capital cities or the </a:t>
            </a:r>
            <a:r>
              <a:rPr lang="en-AU" sz="2400" dirty="0" smtClean="0"/>
              <a:t>coast</a:t>
            </a:r>
            <a:endParaRPr lang="en-US" sz="2400" dirty="0" smtClean="0"/>
          </a:p>
        </p:txBody>
      </p:sp>
      <p:pic>
        <p:nvPicPr>
          <p:cNvPr id="70" name="Picture 69" descr="Bleeding bush 1986-11 v3.jpg"/>
          <p:cNvPicPr>
            <a:picLocks noChangeAspect="1"/>
          </p:cNvPicPr>
          <p:nvPr/>
        </p:nvPicPr>
        <p:blipFill>
          <a:blip r:embed="rId2" cstate="screen"/>
          <a:srcRect/>
          <a:stretch>
            <a:fillRect/>
          </a:stretch>
        </p:blipFill>
        <p:spPr>
          <a:xfrm>
            <a:off x="1647825" y="1219201"/>
            <a:ext cx="5888986" cy="5381624"/>
          </a:xfrm>
          <a:prstGeom prst="rect">
            <a:avLst/>
          </a:prstGeom>
          <a:ln>
            <a:noFill/>
          </a:ln>
        </p:spPr>
      </p:pic>
      <p:sp>
        <p:nvSpPr>
          <p:cNvPr id="191" name="Text Box 13"/>
          <p:cNvSpPr txBox="1">
            <a:spLocks noChangeArrowheads="1"/>
          </p:cNvSpPr>
          <p:nvPr/>
        </p:nvSpPr>
        <p:spPr bwMode="auto">
          <a:xfrm>
            <a:off x="7530764" y="3292341"/>
            <a:ext cx="746125" cy="182563"/>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Gladstone</a:t>
            </a:r>
            <a:endParaRPr lang="en-US" sz="1200" b="1" dirty="0">
              <a:solidFill>
                <a:schemeClr val="bg1"/>
              </a:solidFill>
            </a:endParaRPr>
          </a:p>
        </p:txBody>
      </p:sp>
      <p:sp>
        <p:nvSpPr>
          <p:cNvPr id="192" name="Line 14"/>
          <p:cNvSpPr>
            <a:spLocks noChangeShapeType="1"/>
          </p:cNvSpPr>
          <p:nvPr/>
        </p:nvSpPr>
        <p:spPr bwMode="auto">
          <a:xfrm flipH="1">
            <a:off x="7090233" y="3413786"/>
            <a:ext cx="433387" cy="1587"/>
          </a:xfrm>
          <a:prstGeom prst="line">
            <a:avLst/>
          </a:prstGeom>
          <a:noFill/>
          <a:ln w="9525">
            <a:solidFill>
              <a:schemeClr val="bg1"/>
            </a:solidFill>
            <a:round/>
            <a:headEnd/>
            <a:tailEnd type="triangle" w="med" len="med"/>
          </a:ln>
        </p:spPr>
        <p:txBody>
          <a:bodyPr/>
          <a:lstStyle/>
          <a:p>
            <a:endParaRPr lang="en-AU" dirty="0"/>
          </a:p>
        </p:txBody>
      </p:sp>
      <p:sp>
        <p:nvSpPr>
          <p:cNvPr id="193" name="Text Box 15"/>
          <p:cNvSpPr txBox="1">
            <a:spLocks noChangeArrowheads="1"/>
          </p:cNvSpPr>
          <p:nvPr/>
        </p:nvSpPr>
        <p:spPr bwMode="auto">
          <a:xfrm>
            <a:off x="7748856" y="3589008"/>
            <a:ext cx="825500" cy="182562"/>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Hervey Bay</a:t>
            </a:r>
            <a:endParaRPr lang="en-US" sz="1200" b="1" dirty="0">
              <a:solidFill>
                <a:schemeClr val="bg1"/>
              </a:solidFill>
            </a:endParaRPr>
          </a:p>
        </p:txBody>
      </p:sp>
      <p:sp>
        <p:nvSpPr>
          <p:cNvPr id="194" name="Line 16"/>
          <p:cNvSpPr>
            <a:spLocks noChangeShapeType="1"/>
          </p:cNvSpPr>
          <p:nvPr/>
        </p:nvSpPr>
        <p:spPr bwMode="auto">
          <a:xfrm flipH="1">
            <a:off x="7299015" y="3667124"/>
            <a:ext cx="447189" cy="0"/>
          </a:xfrm>
          <a:prstGeom prst="line">
            <a:avLst/>
          </a:prstGeom>
          <a:noFill/>
          <a:ln w="9525">
            <a:solidFill>
              <a:schemeClr val="bg1"/>
            </a:solidFill>
            <a:round/>
            <a:headEnd/>
            <a:tailEnd type="triangle" w="med" len="med"/>
          </a:ln>
        </p:spPr>
        <p:txBody>
          <a:bodyPr/>
          <a:lstStyle/>
          <a:p>
            <a:endParaRPr lang="en-AU" dirty="0"/>
          </a:p>
        </p:txBody>
      </p:sp>
      <p:sp>
        <p:nvSpPr>
          <p:cNvPr id="195" name="Text Box 17"/>
          <p:cNvSpPr txBox="1">
            <a:spLocks noChangeArrowheads="1"/>
          </p:cNvSpPr>
          <p:nvPr/>
        </p:nvSpPr>
        <p:spPr bwMode="auto">
          <a:xfrm>
            <a:off x="7793253" y="3760031"/>
            <a:ext cx="1152525" cy="182562"/>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Sunshine Coast</a:t>
            </a:r>
            <a:endParaRPr lang="en-US" sz="1200" b="1" dirty="0">
              <a:solidFill>
                <a:schemeClr val="bg1"/>
              </a:solidFill>
            </a:endParaRPr>
          </a:p>
        </p:txBody>
      </p:sp>
      <p:sp>
        <p:nvSpPr>
          <p:cNvPr id="196" name="Line 18"/>
          <p:cNvSpPr>
            <a:spLocks noChangeShapeType="1"/>
          </p:cNvSpPr>
          <p:nvPr/>
        </p:nvSpPr>
        <p:spPr bwMode="auto">
          <a:xfrm flipH="1">
            <a:off x="7350341" y="3864806"/>
            <a:ext cx="433387" cy="1587"/>
          </a:xfrm>
          <a:prstGeom prst="line">
            <a:avLst/>
          </a:prstGeom>
          <a:noFill/>
          <a:ln w="9525">
            <a:solidFill>
              <a:schemeClr val="bg1"/>
            </a:solidFill>
            <a:round/>
            <a:headEnd/>
            <a:tailEnd type="triangle" w="med" len="med"/>
          </a:ln>
        </p:spPr>
        <p:txBody>
          <a:bodyPr/>
          <a:lstStyle/>
          <a:p>
            <a:endParaRPr lang="en-AU" dirty="0"/>
          </a:p>
        </p:txBody>
      </p:sp>
      <p:sp>
        <p:nvSpPr>
          <p:cNvPr id="197" name="Text Box 19"/>
          <p:cNvSpPr txBox="1">
            <a:spLocks noChangeArrowheads="1"/>
          </p:cNvSpPr>
          <p:nvPr/>
        </p:nvSpPr>
        <p:spPr bwMode="auto">
          <a:xfrm>
            <a:off x="7861404" y="3992217"/>
            <a:ext cx="814387" cy="182562"/>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Gold Coast</a:t>
            </a:r>
            <a:endParaRPr lang="en-US" sz="1200" b="1" dirty="0">
              <a:solidFill>
                <a:schemeClr val="bg1"/>
              </a:solidFill>
            </a:endParaRPr>
          </a:p>
        </p:txBody>
      </p:sp>
      <p:sp>
        <p:nvSpPr>
          <p:cNvPr id="198" name="Line 20"/>
          <p:cNvSpPr>
            <a:spLocks noChangeShapeType="1"/>
          </p:cNvSpPr>
          <p:nvPr/>
        </p:nvSpPr>
        <p:spPr bwMode="auto">
          <a:xfrm flipH="1">
            <a:off x="7394679" y="4092229"/>
            <a:ext cx="433387" cy="1588"/>
          </a:xfrm>
          <a:prstGeom prst="line">
            <a:avLst/>
          </a:prstGeom>
          <a:noFill/>
          <a:ln w="9525">
            <a:solidFill>
              <a:schemeClr val="bg1"/>
            </a:solidFill>
            <a:round/>
            <a:headEnd/>
            <a:tailEnd type="triangle" w="med" len="med"/>
          </a:ln>
        </p:spPr>
        <p:txBody>
          <a:bodyPr/>
          <a:lstStyle/>
          <a:p>
            <a:endParaRPr lang="en-AU" dirty="0"/>
          </a:p>
        </p:txBody>
      </p:sp>
      <p:sp>
        <p:nvSpPr>
          <p:cNvPr id="199" name="Text Box 21"/>
          <p:cNvSpPr txBox="1">
            <a:spLocks noChangeArrowheads="1"/>
          </p:cNvSpPr>
          <p:nvPr/>
        </p:nvSpPr>
        <p:spPr bwMode="auto">
          <a:xfrm>
            <a:off x="7720597" y="4302046"/>
            <a:ext cx="1208088" cy="274638"/>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Coffs Harbour</a:t>
            </a:r>
            <a:endParaRPr lang="en-US" sz="1200" b="1" dirty="0">
              <a:solidFill>
                <a:schemeClr val="bg1"/>
              </a:solidFill>
            </a:endParaRPr>
          </a:p>
        </p:txBody>
      </p:sp>
      <p:sp>
        <p:nvSpPr>
          <p:cNvPr id="200" name="Line 22"/>
          <p:cNvSpPr>
            <a:spLocks noChangeShapeType="1"/>
          </p:cNvSpPr>
          <p:nvPr/>
        </p:nvSpPr>
        <p:spPr bwMode="auto">
          <a:xfrm flipH="1">
            <a:off x="7352297" y="4438571"/>
            <a:ext cx="433388" cy="1588"/>
          </a:xfrm>
          <a:prstGeom prst="line">
            <a:avLst/>
          </a:prstGeom>
          <a:noFill/>
          <a:ln w="9525">
            <a:solidFill>
              <a:schemeClr val="bg1"/>
            </a:solidFill>
            <a:round/>
            <a:headEnd/>
            <a:tailEnd type="triangle" w="med" len="med"/>
          </a:ln>
        </p:spPr>
        <p:txBody>
          <a:bodyPr/>
          <a:lstStyle/>
          <a:p>
            <a:endParaRPr lang="en-AU" dirty="0"/>
          </a:p>
        </p:txBody>
      </p:sp>
      <p:sp>
        <p:nvSpPr>
          <p:cNvPr id="201" name="Text Box 23"/>
          <p:cNvSpPr txBox="1">
            <a:spLocks noChangeArrowheads="1"/>
          </p:cNvSpPr>
          <p:nvPr/>
        </p:nvSpPr>
        <p:spPr bwMode="auto">
          <a:xfrm>
            <a:off x="7667480" y="4524684"/>
            <a:ext cx="1284288" cy="273050"/>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Port Macquarie</a:t>
            </a:r>
            <a:endParaRPr lang="en-US" sz="1200" b="1" dirty="0">
              <a:solidFill>
                <a:schemeClr val="bg1"/>
              </a:solidFill>
            </a:endParaRPr>
          </a:p>
        </p:txBody>
      </p:sp>
      <p:sp>
        <p:nvSpPr>
          <p:cNvPr id="202" name="Line 24"/>
          <p:cNvSpPr>
            <a:spLocks noChangeShapeType="1"/>
          </p:cNvSpPr>
          <p:nvPr/>
        </p:nvSpPr>
        <p:spPr bwMode="auto">
          <a:xfrm flipH="1">
            <a:off x="7300768" y="4659622"/>
            <a:ext cx="433387" cy="1587"/>
          </a:xfrm>
          <a:prstGeom prst="line">
            <a:avLst/>
          </a:prstGeom>
          <a:noFill/>
          <a:ln w="9525">
            <a:solidFill>
              <a:schemeClr val="bg1"/>
            </a:solidFill>
            <a:round/>
            <a:headEnd/>
            <a:tailEnd type="triangle" w="med" len="med"/>
          </a:ln>
        </p:spPr>
        <p:txBody>
          <a:bodyPr/>
          <a:lstStyle/>
          <a:p>
            <a:endParaRPr lang="en-AU" dirty="0"/>
          </a:p>
        </p:txBody>
      </p:sp>
      <p:sp>
        <p:nvSpPr>
          <p:cNvPr id="203" name="Text Box 25"/>
          <p:cNvSpPr txBox="1">
            <a:spLocks noChangeArrowheads="1"/>
          </p:cNvSpPr>
          <p:nvPr/>
        </p:nvSpPr>
        <p:spPr bwMode="auto">
          <a:xfrm>
            <a:off x="7491718" y="4787051"/>
            <a:ext cx="1217613" cy="276225"/>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Port Stephens</a:t>
            </a:r>
            <a:endParaRPr lang="en-US" sz="1200" b="1" dirty="0">
              <a:solidFill>
                <a:schemeClr val="bg1"/>
              </a:solidFill>
            </a:endParaRPr>
          </a:p>
        </p:txBody>
      </p:sp>
      <p:sp>
        <p:nvSpPr>
          <p:cNvPr id="204" name="Line 26"/>
          <p:cNvSpPr>
            <a:spLocks noChangeShapeType="1"/>
          </p:cNvSpPr>
          <p:nvPr/>
        </p:nvSpPr>
        <p:spPr bwMode="auto">
          <a:xfrm flipH="1">
            <a:off x="7125006" y="4923576"/>
            <a:ext cx="434975" cy="1588"/>
          </a:xfrm>
          <a:prstGeom prst="line">
            <a:avLst/>
          </a:prstGeom>
          <a:noFill/>
          <a:ln w="9525">
            <a:solidFill>
              <a:schemeClr val="bg1"/>
            </a:solidFill>
            <a:round/>
            <a:headEnd/>
            <a:tailEnd type="triangle" w="med" len="med"/>
          </a:ln>
        </p:spPr>
        <p:txBody>
          <a:bodyPr/>
          <a:lstStyle/>
          <a:p>
            <a:endParaRPr lang="en-AU" dirty="0"/>
          </a:p>
        </p:txBody>
      </p:sp>
      <p:sp>
        <p:nvSpPr>
          <p:cNvPr id="205" name="Text Box 27"/>
          <p:cNvSpPr txBox="1">
            <a:spLocks noChangeArrowheads="1"/>
          </p:cNvSpPr>
          <p:nvPr/>
        </p:nvSpPr>
        <p:spPr bwMode="auto">
          <a:xfrm>
            <a:off x="7345520" y="5133687"/>
            <a:ext cx="842962" cy="273050"/>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Narooma</a:t>
            </a:r>
            <a:endParaRPr lang="en-US" sz="1200" b="1" dirty="0">
              <a:solidFill>
                <a:schemeClr val="bg1"/>
              </a:solidFill>
            </a:endParaRPr>
          </a:p>
        </p:txBody>
      </p:sp>
      <p:sp>
        <p:nvSpPr>
          <p:cNvPr id="206" name="Line 28"/>
          <p:cNvSpPr>
            <a:spLocks noChangeShapeType="1"/>
          </p:cNvSpPr>
          <p:nvPr/>
        </p:nvSpPr>
        <p:spPr bwMode="auto">
          <a:xfrm flipH="1">
            <a:off x="6977220" y="5268624"/>
            <a:ext cx="433387" cy="1588"/>
          </a:xfrm>
          <a:prstGeom prst="line">
            <a:avLst/>
          </a:prstGeom>
          <a:noFill/>
          <a:ln w="9525">
            <a:solidFill>
              <a:schemeClr val="bg1"/>
            </a:solidFill>
            <a:round/>
            <a:headEnd/>
            <a:tailEnd type="triangle" w="med" len="med"/>
          </a:ln>
        </p:spPr>
        <p:txBody>
          <a:bodyPr/>
          <a:lstStyle/>
          <a:p>
            <a:endParaRPr lang="en-AU" dirty="0"/>
          </a:p>
        </p:txBody>
      </p:sp>
      <p:sp>
        <p:nvSpPr>
          <p:cNvPr id="207" name="Line 29"/>
          <p:cNvSpPr>
            <a:spLocks noChangeShapeType="1"/>
          </p:cNvSpPr>
          <p:nvPr/>
        </p:nvSpPr>
        <p:spPr bwMode="auto">
          <a:xfrm flipV="1">
            <a:off x="5813221" y="5768020"/>
            <a:ext cx="267713" cy="330296"/>
          </a:xfrm>
          <a:prstGeom prst="line">
            <a:avLst/>
          </a:prstGeom>
          <a:noFill/>
          <a:ln w="9525">
            <a:solidFill>
              <a:schemeClr val="bg1"/>
            </a:solidFill>
            <a:round/>
            <a:headEnd/>
            <a:tailEnd type="triangle" w="med" len="med"/>
          </a:ln>
        </p:spPr>
        <p:txBody>
          <a:bodyPr/>
          <a:lstStyle/>
          <a:p>
            <a:endParaRPr lang="en-AU" dirty="0"/>
          </a:p>
        </p:txBody>
      </p:sp>
      <p:sp>
        <p:nvSpPr>
          <p:cNvPr id="208" name="Text Box 30"/>
          <p:cNvSpPr txBox="1">
            <a:spLocks noChangeArrowheads="1"/>
          </p:cNvSpPr>
          <p:nvPr/>
        </p:nvSpPr>
        <p:spPr bwMode="auto">
          <a:xfrm>
            <a:off x="5216115" y="6053286"/>
            <a:ext cx="954087" cy="274638"/>
          </a:xfrm>
          <a:prstGeom prst="rect">
            <a:avLst/>
          </a:prstGeom>
          <a:noFill/>
          <a:ln w="9525">
            <a:noFill/>
            <a:miter lim="800000"/>
            <a:headEnd/>
            <a:tailEnd/>
          </a:ln>
        </p:spPr>
        <p:txBody>
          <a:bodyPr wrap="none">
            <a:spAutoFit/>
          </a:bodyPr>
          <a:lstStyle/>
          <a:p>
            <a:pPr algn="ctr" eaLnBrk="0" hangingPunct="0"/>
            <a:r>
              <a:rPr lang="en-AU" sz="1200" b="1" dirty="0">
                <a:solidFill>
                  <a:schemeClr val="bg1"/>
                </a:solidFill>
              </a:rPr>
              <a:t>Surf Coast</a:t>
            </a:r>
            <a:endParaRPr lang="en-US" sz="1200" b="1" dirty="0">
              <a:solidFill>
                <a:schemeClr val="bg1"/>
              </a:solidFill>
            </a:endParaRPr>
          </a:p>
        </p:txBody>
      </p:sp>
      <p:sp>
        <p:nvSpPr>
          <p:cNvPr id="209" name="Text Box 31"/>
          <p:cNvSpPr txBox="1">
            <a:spLocks noChangeArrowheads="1"/>
          </p:cNvSpPr>
          <p:nvPr/>
        </p:nvSpPr>
        <p:spPr bwMode="auto">
          <a:xfrm>
            <a:off x="6895386" y="6188803"/>
            <a:ext cx="608013" cy="276225"/>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Sorell</a:t>
            </a:r>
            <a:endParaRPr lang="en-US" sz="1200" b="1" dirty="0">
              <a:solidFill>
                <a:schemeClr val="bg1"/>
              </a:solidFill>
            </a:endParaRPr>
          </a:p>
        </p:txBody>
      </p:sp>
      <p:sp>
        <p:nvSpPr>
          <p:cNvPr id="210" name="Line 32"/>
          <p:cNvSpPr>
            <a:spLocks noChangeShapeType="1"/>
          </p:cNvSpPr>
          <p:nvPr/>
        </p:nvSpPr>
        <p:spPr bwMode="auto">
          <a:xfrm flipH="1">
            <a:off x="6622336" y="6345965"/>
            <a:ext cx="328613" cy="90488"/>
          </a:xfrm>
          <a:prstGeom prst="line">
            <a:avLst/>
          </a:prstGeom>
          <a:noFill/>
          <a:ln w="9525">
            <a:solidFill>
              <a:schemeClr val="bg1"/>
            </a:solidFill>
            <a:round/>
            <a:headEnd/>
            <a:tailEnd type="triangle" w="med" len="med"/>
          </a:ln>
        </p:spPr>
        <p:txBody>
          <a:bodyPr/>
          <a:lstStyle/>
          <a:p>
            <a:endParaRPr lang="en-AU" dirty="0"/>
          </a:p>
        </p:txBody>
      </p:sp>
      <p:sp>
        <p:nvSpPr>
          <p:cNvPr id="211" name="Text Box 33"/>
          <p:cNvSpPr txBox="1">
            <a:spLocks noChangeArrowheads="1"/>
          </p:cNvSpPr>
          <p:nvPr/>
        </p:nvSpPr>
        <p:spPr bwMode="auto">
          <a:xfrm>
            <a:off x="4449092" y="5545802"/>
            <a:ext cx="1157287" cy="274637"/>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Victor Harbor</a:t>
            </a:r>
            <a:endParaRPr lang="en-US" sz="1200" b="1" dirty="0">
              <a:solidFill>
                <a:schemeClr val="bg1"/>
              </a:solidFill>
            </a:endParaRPr>
          </a:p>
        </p:txBody>
      </p:sp>
      <p:sp>
        <p:nvSpPr>
          <p:cNvPr id="212" name="Line 34"/>
          <p:cNvSpPr>
            <a:spLocks noChangeShapeType="1"/>
          </p:cNvSpPr>
          <p:nvPr/>
        </p:nvSpPr>
        <p:spPr bwMode="auto">
          <a:xfrm flipV="1">
            <a:off x="5176167" y="5272752"/>
            <a:ext cx="196850" cy="333375"/>
          </a:xfrm>
          <a:prstGeom prst="line">
            <a:avLst/>
          </a:prstGeom>
          <a:noFill/>
          <a:ln w="9525">
            <a:solidFill>
              <a:schemeClr val="bg1"/>
            </a:solidFill>
            <a:round/>
            <a:headEnd/>
            <a:tailEnd type="triangle" w="med" len="med"/>
          </a:ln>
        </p:spPr>
        <p:txBody>
          <a:bodyPr/>
          <a:lstStyle/>
          <a:p>
            <a:endParaRPr lang="en-AU" dirty="0"/>
          </a:p>
        </p:txBody>
      </p:sp>
      <p:sp>
        <p:nvSpPr>
          <p:cNvPr id="213" name="Text Box 35"/>
          <p:cNvSpPr txBox="1">
            <a:spLocks noChangeArrowheads="1"/>
          </p:cNvSpPr>
          <p:nvPr/>
        </p:nvSpPr>
        <p:spPr bwMode="auto">
          <a:xfrm>
            <a:off x="1278464" y="5173769"/>
            <a:ext cx="844550" cy="641350"/>
          </a:xfrm>
          <a:prstGeom prst="rect">
            <a:avLst/>
          </a:prstGeom>
          <a:noFill/>
          <a:ln w="9525">
            <a:noFill/>
            <a:miter lim="800000"/>
            <a:headEnd/>
            <a:tailEnd/>
          </a:ln>
        </p:spPr>
        <p:txBody>
          <a:bodyPr wrap="none">
            <a:spAutoFit/>
          </a:bodyPr>
          <a:lstStyle/>
          <a:p>
            <a:pPr eaLnBrk="0" hangingPunct="0"/>
            <a:r>
              <a:rPr lang="en-US" sz="1200" b="1" dirty="0">
                <a:solidFill>
                  <a:schemeClr val="bg1"/>
                </a:solidFill>
              </a:rPr>
              <a:t>Augusta-</a:t>
            </a:r>
          </a:p>
          <a:p>
            <a:pPr eaLnBrk="0" hangingPunct="0"/>
            <a:r>
              <a:rPr lang="en-US" sz="1200" b="1" dirty="0">
                <a:solidFill>
                  <a:schemeClr val="bg1"/>
                </a:solidFill>
              </a:rPr>
              <a:t>Margaret</a:t>
            </a:r>
          </a:p>
          <a:p>
            <a:pPr eaLnBrk="0" hangingPunct="0"/>
            <a:r>
              <a:rPr lang="en-US" sz="1200" b="1" dirty="0">
                <a:solidFill>
                  <a:schemeClr val="bg1"/>
                </a:solidFill>
              </a:rPr>
              <a:t>River</a:t>
            </a:r>
          </a:p>
        </p:txBody>
      </p:sp>
      <p:sp>
        <p:nvSpPr>
          <p:cNvPr id="214" name="Line 36"/>
          <p:cNvSpPr>
            <a:spLocks noChangeShapeType="1"/>
          </p:cNvSpPr>
          <p:nvPr/>
        </p:nvSpPr>
        <p:spPr bwMode="auto">
          <a:xfrm flipV="1">
            <a:off x="1902351" y="5068994"/>
            <a:ext cx="179388" cy="187325"/>
          </a:xfrm>
          <a:prstGeom prst="line">
            <a:avLst/>
          </a:prstGeom>
          <a:noFill/>
          <a:ln w="9525">
            <a:solidFill>
              <a:schemeClr val="bg1"/>
            </a:solidFill>
            <a:round/>
            <a:headEnd/>
            <a:tailEnd type="triangle" w="med" len="med"/>
          </a:ln>
        </p:spPr>
        <p:txBody>
          <a:bodyPr/>
          <a:lstStyle/>
          <a:p>
            <a:endParaRPr lang="en-AU" dirty="0"/>
          </a:p>
        </p:txBody>
      </p:sp>
      <p:sp>
        <p:nvSpPr>
          <p:cNvPr id="215" name="Text Box 39"/>
          <p:cNvSpPr txBox="1">
            <a:spLocks noChangeArrowheads="1"/>
          </p:cNvSpPr>
          <p:nvPr/>
        </p:nvSpPr>
        <p:spPr bwMode="auto">
          <a:xfrm>
            <a:off x="2040964" y="2354066"/>
            <a:ext cx="757237" cy="274637"/>
          </a:xfrm>
          <a:prstGeom prst="rect">
            <a:avLst/>
          </a:prstGeom>
          <a:noFill/>
          <a:ln w="9525">
            <a:noFill/>
            <a:miter lim="800000"/>
            <a:headEnd/>
            <a:tailEnd/>
          </a:ln>
        </p:spPr>
        <p:txBody>
          <a:bodyPr wrap="none">
            <a:spAutoFit/>
          </a:bodyPr>
          <a:lstStyle/>
          <a:p>
            <a:pPr algn="ctr" eaLnBrk="0" hangingPunct="0"/>
            <a:r>
              <a:rPr lang="en-US" sz="1200" b="1" dirty="0">
                <a:solidFill>
                  <a:schemeClr val="bg1"/>
                </a:solidFill>
              </a:rPr>
              <a:t>Broome</a:t>
            </a:r>
          </a:p>
        </p:txBody>
      </p:sp>
      <p:sp>
        <p:nvSpPr>
          <p:cNvPr id="216" name="Line 40"/>
          <p:cNvSpPr>
            <a:spLocks noChangeShapeType="1"/>
          </p:cNvSpPr>
          <p:nvPr/>
        </p:nvSpPr>
        <p:spPr bwMode="auto">
          <a:xfrm>
            <a:off x="2723589" y="2504878"/>
            <a:ext cx="338137" cy="1588"/>
          </a:xfrm>
          <a:prstGeom prst="line">
            <a:avLst/>
          </a:prstGeom>
          <a:noFill/>
          <a:ln w="9525">
            <a:solidFill>
              <a:schemeClr val="bg1"/>
            </a:solidFill>
            <a:round/>
            <a:headEnd/>
            <a:tailEnd type="triangle" w="med" len="med"/>
          </a:ln>
        </p:spPr>
        <p:txBody>
          <a:bodyPr/>
          <a:lstStyle/>
          <a:p>
            <a:endParaRPr lang="en-AU" dirty="0"/>
          </a:p>
        </p:txBody>
      </p:sp>
      <p:sp>
        <p:nvSpPr>
          <p:cNvPr id="217" name="Text Box 43"/>
          <p:cNvSpPr txBox="1">
            <a:spLocks noChangeArrowheads="1"/>
          </p:cNvSpPr>
          <p:nvPr/>
        </p:nvSpPr>
        <p:spPr bwMode="auto">
          <a:xfrm>
            <a:off x="7205577" y="2899683"/>
            <a:ext cx="731837" cy="274638"/>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Mackay</a:t>
            </a:r>
            <a:endParaRPr lang="en-US" sz="1200" b="1" dirty="0">
              <a:solidFill>
                <a:schemeClr val="bg1"/>
              </a:solidFill>
            </a:endParaRPr>
          </a:p>
        </p:txBody>
      </p:sp>
      <p:sp>
        <p:nvSpPr>
          <p:cNvPr id="218" name="Line 44"/>
          <p:cNvSpPr>
            <a:spLocks noChangeShapeType="1"/>
          </p:cNvSpPr>
          <p:nvPr/>
        </p:nvSpPr>
        <p:spPr bwMode="auto">
          <a:xfrm flipH="1">
            <a:off x="6824577" y="3036208"/>
            <a:ext cx="433387" cy="1588"/>
          </a:xfrm>
          <a:prstGeom prst="line">
            <a:avLst/>
          </a:prstGeom>
          <a:noFill/>
          <a:ln w="9525">
            <a:solidFill>
              <a:schemeClr val="bg1"/>
            </a:solidFill>
            <a:round/>
            <a:headEnd/>
            <a:tailEnd type="triangle" w="med" len="med"/>
          </a:ln>
        </p:spPr>
        <p:txBody>
          <a:bodyPr/>
          <a:lstStyle/>
          <a:p>
            <a:endParaRPr lang="en-AU" dirty="0"/>
          </a:p>
        </p:txBody>
      </p:sp>
      <p:sp>
        <p:nvSpPr>
          <p:cNvPr id="219" name="Text Box 45"/>
          <p:cNvSpPr txBox="1">
            <a:spLocks noChangeArrowheads="1"/>
          </p:cNvSpPr>
          <p:nvPr/>
        </p:nvSpPr>
        <p:spPr bwMode="auto">
          <a:xfrm>
            <a:off x="6670611" y="2142612"/>
            <a:ext cx="1657350" cy="274637"/>
          </a:xfrm>
          <a:prstGeom prst="rect">
            <a:avLst/>
          </a:prstGeom>
          <a:noFill/>
          <a:ln w="9525">
            <a:noFill/>
            <a:miter lim="800000"/>
            <a:headEnd/>
            <a:tailEnd/>
          </a:ln>
        </p:spPr>
        <p:txBody>
          <a:bodyPr wrap="none">
            <a:spAutoFit/>
          </a:bodyPr>
          <a:lstStyle/>
          <a:p>
            <a:pPr eaLnBrk="0" hangingPunct="0"/>
            <a:r>
              <a:rPr lang="en-AU" sz="1200" b="1" dirty="0">
                <a:solidFill>
                  <a:schemeClr val="bg1"/>
                </a:solidFill>
              </a:rPr>
              <a:t>Cairns-Port Douglas</a:t>
            </a:r>
            <a:endParaRPr lang="en-US" sz="1200" b="1" dirty="0">
              <a:solidFill>
                <a:schemeClr val="bg1"/>
              </a:solidFill>
            </a:endParaRPr>
          </a:p>
        </p:txBody>
      </p:sp>
      <p:sp>
        <p:nvSpPr>
          <p:cNvPr id="220" name="Line 46"/>
          <p:cNvSpPr>
            <a:spLocks noChangeShapeType="1"/>
          </p:cNvSpPr>
          <p:nvPr/>
        </p:nvSpPr>
        <p:spPr bwMode="auto">
          <a:xfrm flipH="1">
            <a:off x="6308662" y="2286280"/>
            <a:ext cx="431800" cy="1587"/>
          </a:xfrm>
          <a:prstGeom prst="line">
            <a:avLst/>
          </a:prstGeom>
          <a:noFill/>
          <a:ln w="9525">
            <a:solidFill>
              <a:schemeClr val="bg1"/>
            </a:solidFill>
            <a:round/>
            <a:headEnd/>
            <a:tailEnd type="triangle" w="med" len="med"/>
          </a:ln>
        </p:spPr>
        <p:txBody>
          <a:bodyPr/>
          <a:lstStyle/>
          <a:p>
            <a:endParaRPr lang="en-AU" dirty="0"/>
          </a:p>
        </p:txBody>
      </p:sp>
      <p:sp>
        <p:nvSpPr>
          <p:cNvPr id="222" name="Text Box 47"/>
          <p:cNvSpPr txBox="1">
            <a:spLocks noChangeArrowheads="1"/>
          </p:cNvSpPr>
          <p:nvPr/>
        </p:nvSpPr>
        <p:spPr bwMode="auto">
          <a:xfrm>
            <a:off x="7672276" y="3437648"/>
            <a:ext cx="804863" cy="182562"/>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Bundaberg</a:t>
            </a:r>
            <a:endParaRPr lang="en-US" sz="1200" b="1" dirty="0">
              <a:solidFill>
                <a:schemeClr val="bg1"/>
              </a:solidFill>
            </a:endParaRPr>
          </a:p>
        </p:txBody>
      </p:sp>
      <p:sp>
        <p:nvSpPr>
          <p:cNvPr id="223" name="Text Box 49"/>
          <p:cNvSpPr txBox="1">
            <a:spLocks noChangeArrowheads="1"/>
          </p:cNvSpPr>
          <p:nvPr/>
        </p:nvSpPr>
        <p:spPr bwMode="auto">
          <a:xfrm>
            <a:off x="7871887" y="4180436"/>
            <a:ext cx="760413" cy="182562"/>
          </a:xfrm>
          <a:prstGeom prst="rect">
            <a:avLst/>
          </a:prstGeom>
          <a:noFill/>
          <a:ln w="9525">
            <a:noFill/>
            <a:miter lim="800000"/>
            <a:headEnd/>
            <a:tailEnd/>
          </a:ln>
        </p:spPr>
        <p:txBody>
          <a:bodyPr wrap="none" lIns="0" tIns="0" rIns="0" bIns="0">
            <a:spAutoFit/>
          </a:bodyPr>
          <a:lstStyle/>
          <a:p>
            <a:pPr eaLnBrk="0" hangingPunct="0"/>
            <a:r>
              <a:rPr lang="en-AU" sz="1200" b="1" dirty="0">
                <a:solidFill>
                  <a:schemeClr val="bg1"/>
                </a:solidFill>
              </a:rPr>
              <a:t>Byron Bay</a:t>
            </a:r>
            <a:endParaRPr lang="en-US" sz="1200" b="1" dirty="0">
              <a:solidFill>
                <a:schemeClr val="bg1"/>
              </a:solidFill>
            </a:endParaRPr>
          </a:p>
        </p:txBody>
      </p:sp>
      <p:sp>
        <p:nvSpPr>
          <p:cNvPr id="224" name="Line 50"/>
          <p:cNvSpPr>
            <a:spLocks noChangeShapeType="1"/>
          </p:cNvSpPr>
          <p:nvPr/>
        </p:nvSpPr>
        <p:spPr bwMode="auto">
          <a:xfrm flipH="1" flipV="1">
            <a:off x="7400400" y="4272511"/>
            <a:ext cx="450850" cy="3175"/>
          </a:xfrm>
          <a:prstGeom prst="line">
            <a:avLst/>
          </a:prstGeom>
          <a:noFill/>
          <a:ln w="9525">
            <a:solidFill>
              <a:schemeClr val="bg1"/>
            </a:solidFill>
            <a:round/>
            <a:headEnd/>
            <a:tailEnd type="triangle" w="med" len="med"/>
          </a:ln>
        </p:spPr>
        <p:txBody>
          <a:bodyPr/>
          <a:lstStyle/>
          <a:p>
            <a:endParaRPr lang="en-AU" dirty="0"/>
          </a:p>
        </p:txBody>
      </p:sp>
      <p:sp>
        <p:nvSpPr>
          <p:cNvPr id="225" name="Text Box 51"/>
          <p:cNvSpPr txBox="1">
            <a:spLocks noChangeArrowheads="1"/>
          </p:cNvSpPr>
          <p:nvPr/>
        </p:nvSpPr>
        <p:spPr bwMode="auto">
          <a:xfrm>
            <a:off x="2067800" y="5395817"/>
            <a:ext cx="833437" cy="274638"/>
          </a:xfrm>
          <a:prstGeom prst="rect">
            <a:avLst/>
          </a:prstGeom>
          <a:noFill/>
          <a:ln w="9525">
            <a:noFill/>
            <a:miter lim="800000"/>
            <a:headEnd/>
            <a:tailEnd/>
          </a:ln>
        </p:spPr>
        <p:txBody>
          <a:bodyPr wrap="none">
            <a:spAutoFit/>
          </a:bodyPr>
          <a:lstStyle/>
          <a:p>
            <a:pPr eaLnBrk="0" hangingPunct="0"/>
            <a:r>
              <a:rPr lang="en-US" sz="1200" b="1" dirty="0">
                <a:solidFill>
                  <a:schemeClr val="bg1"/>
                </a:solidFill>
              </a:rPr>
              <a:t>Denmark</a:t>
            </a:r>
          </a:p>
        </p:txBody>
      </p:sp>
      <p:sp>
        <p:nvSpPr>
          <p:cNvPr id="226" name="Line 52"/>
          <p:cNvSpPr>
            <a:spLocks noChangeShapeType="1"/>
          </p:cNvSpPr>
          <p:nvPr/>
        </p:nvSpPr>
        <p:spPr bwMode="auto">
          <a:xfrm flipH="1" flipV="1">
            <a:off x="2370451" y="5200554"/>
            <a:ext cx="94098" cy="265263"/>
          </a:xfrm>
          <a:prstGeom prst="line">
            <a:avLst/>
          </a:prstGeom>
          <a:noFill/>
          <a:ln w="9525">
            <a:solidFill>
              <a:schemeClr val="bg1"/>
            </a:solidFill>
            <a:round/>
            <a:headEnd/>
            <a:tailEnd type="triangle" w="med" len="med"/>
          </a:ln>
        </p:spPr>
        <p:txBody>
          <a:bodyPr/>
          <a:lstStyle/>
          <a:p>
            <a:endParaRPr lang="en-AU" dirty="0"/>
          </a:p>
        </p:txBody>
      </p:sp>
      <p:grpSp>
        <p:nvGrpSpPr>
          <p:cNvPr id="2" name="Group 83"/>
          <p:cNvGrpSpPr/>
          <p:nvPr/>
        </p:nvGrpSpPr>
        <p:grpSpPr>
          <a:xfrm>
            <a:off x="957536" y="1459281"/>
            <a:ext cx="7409232" cy="3416253"/>
            <a:chOff x="767036" y="1621206"/>
            <a:chExt cx="7409232" cy="3416253"/>
          </a:xfrm>
        </p:grpSpPr>
        <p:sp>
          <p:nvSpPr>
            <p:cNvPr id="229" name="Text Box 11"/>
            <p:cNvSpPr txBox="1">
              <a:spLocks noChangeArrowheads="1"/>
            </p:cNvSpPr>
            <p:nvPr/>
          </p:nvSpPr>
          <p:spPr bwMode="auto">
            <a:xfrm>
              <a:off x="6652005" y="2699143"/>
              <a:ext cx="1524263" cy="338554"/>
            </a:xfrm>
            <a:prstGeom prst="rect">
              <a:avLst/>
            </a:prstGeom>
            <a:noFill/>
            <a:ln w="9525">
              <a:noFill/>
              <a:miter lim="800000"/>
              <a:headEnd/>
              <a:tailEnd/>
            </a:ln>
          </p:spPr>
          <p:txBody>
            <a:bodyPr wrap="none">
              <a:spAutoFit/>
            </a:bodyPr>
            <a:lstStyle/>
            <a:p>
              <a:pPr eaLnBrk="0" hangingPunct="0"/>
              <a:r>
                <a:rPr lang="en-AU" sz="1600" b="1" dirty="0" smtClean="0">
                  <a:solidFill>
                    <a:srgbClr val="00B050"/>
                  </a:solidFill>
                </a:rPr>
                <a:t>TOWNSVILLE</a:t>
              </a:r>
              <a:endParaRPr lang="en-US" sz="1600" b="1" dirty="0">
                <a:solidFill>
                  <a:srgbClr val="00B050"/>
                </a:solidFill>
              </a:endParaRPr>
            </a:p>
          </p:txBody>
        </p:sp>
        <p:sp>
          <p:nvSpPr>
            <p:cNvPr id="230" name="Line 12"/>
            <p:cNvSpPr>
              <a:spLocks noChangeShapeType="1"/>
            </p:cNvSpPr>
            <p:nvPr/>
          </p:nvSpPr>
          <p:spPr bwMode="auto">
            <a:xfrm flipH="1">
              <a:off x="6396416" y="2873769"/>
              <a:ext cx="314325" cy="0"/>
            </a:xfrm>
            <a:prstGeom prst="line">
              <a:avLst/>
            </a:prstGeom>
            <a:noFill/>
            <a:ln w="28575">
              <a:solidFill>
                <a:srgbClr val="00B050"/>
              </a:solidFill>
              <a:round/>
              <a:headEnd/>
              <a:tailEnd type="triangle" w="med" len="med"/>
            </a:ln>
          </p:spPr>
          <p:txBody>
            <a:bodyPr/>
            <a:lstStyle/>
            <a:p>
              <a:endParaRPr lang="en-AU" dirty="0"/>
            </a:p>
          </p:txBody>
        </p:sp>
        <p:sp>
          <p:nvSpPr>
            <p:cNvPr id="231" name="Oval 230"/>
            <p:cNvSpPr/>
            <p:nvPr/>
          </p:nvSpPr>
          <p:spPr>
            <a:xfrm>
              <a:off x="6208299" y="2830110"/>
              <a:ext cx="152400" cy="13335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2" name="Text Box 11"/>
            <p:cNvSpPr txBox="1">
              <a:spLocks noChangeArrowheads="1"/>
            </p:cNvSpPr>
            <p:nvPr/>
          </p:nvSpPr>
          <p:spPr bwMode="auto">
            <a:xfrm>
              <a:off x="2621007" y="1621206"/>
              <a:ext cx="1022524" cy="338554"/>
            </a:xfrm>
            <a:prstGeom prst="rect">
              <a:avLst/>
            </a:prstGeom>
            <a:noFill/>
            <a:ln w="9525">
              <a:noFill/>
              <a:miter lim="800000"/>
              <a:headEnd/>
              <a:tailEnd/>
            </a:ln>
          </p:spPr>
          <p:txBody>
            <a:bodyPr wrap="none">
              <a:spAutoFit/>
            </a:bodyPr>
            <a:lstStyle/>
            <a:p>
              <a:pPr eaLnBrk="0" hangingPunct="0"/>
              <a:r>
                <a:rPr lang="en-AU" sz="1600" b="1" dirty="0" smtClean="0">
                  <a:solidFill>
                    <a:srgbClr val="00B050"/>
                  </a:solidFill>
                </a:rPr>
                <a:t>DARWIN</a:t>
              </a:r>
              <a:endParaRPr lang="en-US" sz="1600" b="1" dirty="0">
                <a:solidFill>
                  <a:srgbClr val="00B050"/>
                </a:solidFill>
              </a:endParaRPr>
            </a:p>
          </p:txBody>
        </p:sp>
        <p:sp>
          <p:nvSpPr>
            <p:cNvPr id="233" name="Oval 232"/>
            <p:cNvSpPr/>
            <p:nvPr/>
          </p:nvSpPr>
          <p:spPr>
            <a:xfrm>
              <a:off x="3950362" y="1721218"/>
              <a:ext cx="152400" cy="13335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34" name="Straight Arrow Connector 233"/>
            <p:cNvCxnSpPr/>
            <p:nvPr/>
          </p:nvCxnSpPr>
          <p:spPr>
            <a:xfrm>
              <a:off x="3559837" y="1778368"/>
              <a:ext cx="333375"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5" name="Text Box 11"/>
            <p:cNvSpPr txBox="1">
              <a:spLocks noChangeArrowheads="1"/>
            </p:cNvSpPr>
            <p:nvPr/>
          </p:nvSpPr>
          <p:spPr bwMode="auto">
            <a:xfrm>
              <a:off x="767036" y="4698905"/>
              <a:ext cx="877163" cy="338554"/>
            </a:xfrm>
            <a:prstGeom prst="rect">
              <a:avLst/>
            </a:prstGeom>
            <a:noFill/>
            <a:ln w="9525">
              <a:noFill/>
              <a:miter lim="800000"/>
              <a:headEnd/>
              <a:tailEnd/>
            </a:ln>
          </p:spPr>
          <p:txBody>
            <a:bodyPr wrap="none">
              <a:spAutoFit/>
            </a:bodyPr>
            <a:lstStyle/>
            <a:p>
              <a:pPr eaLnBrk="0" hangingPunct="0"/>
              <a:r>
                <a:rPr lang="en-AU" sz="1600" b="1" dirty="0" smtClean="0">
                  <a:solidFill>
                    <a:srgbClr val="00B050"/>
                  </a:solidFill>
                </a:rPr>
                <a:t>PERTH</a:t>
              </a:r>
              <a:endParaRPr lang="en-US" sz="1600" b="1" dirty="0">
                <a:solidFill>
                  <a:srgbClr val="00B050"/>
                </a:solidFill>
              </a:endParaRPr>
            </a:p>
          </p:txBody>
        </p:sp>
        <p:sp>
          <p:nvSpPr>
            <p:cNvPr id="236" name="Oval 235"/>
            <p:cNvSpPr/>
            <p:nvPr/>
          </p:nvSpPr>
          <p:spPr>
            <a:xfrm>
              <a:off x="1927807" y="4798917"/>
              <a:ext cx="152400" cy="13335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37" name="Straight Arrow Connector 236"/>
            <p:cNvCxnSpPr/>
            <p:nvPr/>
          </p:nvCxnSpPr>
          <p:spPr>
            <a:xfrm>
              <a:off x="1575382" y="4856067"/>
              <a:ext cx="333375"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70"/>
          <p:cNvGrpSpPr/>
          <p:nvPr/>
        </p:nvGrpSpPr>
        <p:grpSpPr>
          <a:xfrm>
            <a:off x="1903277" y="2209455"/>
            <a:ext cx="5487694" cy="2545041"/>
            <a:chOff x="1712777" y="2371380"/>
            <a:chExt cx="5487694" cy="2545041"/>
          </a:xfrm>
        </p:grpSpPr>
        <p:sp>
          <p:nvSpPr>
            <p:cNvPr id="239" name="Text Box 11"/>
            <p:cNvSpPr txBox="1">
              <a:spLocks noChangeArrowheads="1"/>
            </p:cNvSpPr>
            <p:nvPr/>
          </p:nvSpPr>
          <p:spPr bwMode="auto">
            <a:xfrm>
              <a:off x="1962306" y="3357271"/>
              <a:ext cx="1117294" cy="246221"/>
            </a:xfrm>
            <a:prstGeom prst="rect">
              <a:avLst/>
            </a:prstGeom>
            <a:solidFill>
              <a:srgbClr val="000000"/>
            </a:solidFill>
            <a:ln w="38100">
              <a:noFill/>
              <a:miter lim="800000"/>
              <a:headEnd/>
              <a:tailEnd/>
            </a:ln>
          </p:spPr>
          <p:txBody>
            <a:bodyPr wrap="none" lIns="0" tIns="0" rIns="0" bIns="0">
              <a:spAutoFit/>
            </a:bodyPr>
            <a:lstStyle/>
            <a:p>
              <a:pPr eaLnBrk="0" hangingPunct="0"/>
              <a:r>
                <a:rPr lang="en-AU" sz="1600" b="1" dirty="0" smtClean="0">
                  <a:solidFill>
                    <a:srgbClr val="00B050"/>
                  </a:solidFill>
                </a:rPr>
                <a:t>FIFO WEST</a:t>
              </a:r>
              <a:endParaRPr lang="en-US" sz="1600" b="1" dirty="0">
                <a:solidFill>
                  <a:srgbClr val="00B050"/>
                </a:solidFill>
              </a:endParaRPr>
            </a:p>
          </p:txBody>
        </p:sp>
        <p:sp>
          <p:nvSpPr>
            <p:cNvPr id="240" name="Freeform 239"/>
            <p:cNvSpPr/>
            <p:nvPr/>
          </p:nvSpPr>
          <p:spPr>
            <a:xfrm>
              <a:off x="1712777" y="2371380"/>
              <a:ext cx="1861899" cy="1629120"/>
            </a:xfrm>
            <a:custGeom>
              <a:avLst/>
              <a:gdLst>
                <a:gd name="connsiteX0" fmla="*/ 0 w 1739900"/>
                <a:gd name="connsiteY0" fmla="*/ 847725 h 1276350"/>
                <a:gd name="connsiteX1" fmla="*/ 333375 w 1739900"/>
                <a:gd name="connsiteY1" fmla="*/ 1114425 h 1276350"/>
                <a:gd name="connsiteX2" fmla="*/ 1257300 w 1739900"/>
                <a:gd name="connsiteY2" fmla="*/ 1209675 h 1276350"/>
                <a:gd name="connsiteX3" fmla="*/ 1695450 w 1739900"/>
                <a:gd name="connsiteY3" fmla="*/ 714375 h 1276350"/>
                <a:gd name="connsiteX4" fmla="*/ 1524000 w 1739900"/>
                <a:gd name="connsiteY4" fmla="*/ 304800 h 1276350"/>
                <a:gd name="connsiteX5" fmla="*/ 1190625 w 1739900"/>
                <a:gd name="connsiteY5"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900" h="1276350">
                  <a:moveTo>
                    <a:pt x="0" y="847725"/>
                  </a:moveTo>
                  <a:cubicBezTo>
                    <a:pt x="61912" y="950912"/>
                    <a:pt x="123825" y="1054100"/>
                    <a:pt x="333375" y="1114425"/>
                  </a:cubicBezTo>
                  <a:cubicBezTo>
                    <a:pt x="542925" y="1174750"/>
                    <a:pt x="1030288" y="1276350"/>
                    <a:pt x="1257300" y="1209675"/>
                  </a:cubicBezTo>
                  <a:cubicBezTo>
                    <a:pt x="1484312" y="1143000"/>
                    <a:pt x="1651000" y="865187"/>
                    <a:pt x="1695450" y="714375"/>
                  </a:cubicBezTo>
                  <a:cubicBezTo>
                    <a:pt x="1739900" y="563563"/>
                    <a:pt x="1608137" y="423862"/>
                    <a:pt x="1524000" y="304800"/>
                  </a:cubicBezTo>
                  <a:cubicBezTo>
                    <a:pt x="1439863" y="185738"/>
                    <a:pt x="1315244" y="92869"/>
                    <a:pt x="1190625" y="0"/>
                  </a:cubicBez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41" name="Text Box 11"/>
            <p:cNvSpPr txBox="1">
              <a:spLocks noChangeArrowheads="1"/>
            </p:cNvSpPr>
            <p:nvPr/>
          </p:nvSpPr>
          <p:spPr bwMode="auto">
            <a:xfrm>
              <a:off x="4436256" y="4156413"/>
              <a:ext cx="976229" cy="492443"/>
            </a:xfrm>
            <a:prstGeom prst="rect">
              <a:avLst/>
            </a:prstGeom>
            <a:solidFill>
              <a:srgbClr val="000000"/>
            </a:solidFill>
            <a:ln w="38100">
              <a:noFill/>
              <a:miter lim="800000"/>
              <a:headEnd/>
              <a:tailEnd/>
            </a:ln>
          </p:spPr>
          <p:txBody>
            <a:bodyPr wrap="none" lIns="0" tIns="0" rIns="0" bIns="0">
              <a:spAutoFit/>
            </a:bodyPr>
            <a:lstStyle/>
            <a:p>
              <a:pPr algn="ctr" eaLnBrk="0" hangingPunct="0"/>
              <a:r>
                <a:rPr lang="en-AU" sz="1600" b="1" dirty="0" smtClean="0">
                  <a:solidFill>
                    <a:srgbClr val="00B050"/>
                  </a:solidFill>
                </a:rPr>
                <a:t>FIFO</a:t>
              </a:r>
            </a:p>
            <a:p>
              <a:pPr algn="ctr" eaLnBrk="0" hangingPunct="0"/>
              <a:r>
                <a:rPr lang="en-AU" sz="1600" b="1" dirty="0" smtClean="0">
                  <a:solidFill>
                    <a:srgbClr val="00B050"/>
                  </a:solidFill>
                </a:rPr>
                <a:t>CENTRAL</a:t>
              </a:r>
              <a:endParaRPr lang="en-US" sz="1600" b="1" dirty="0">
                <a:solidFill>
                  <a:srgbClr val="00B050"/>
                </a:solidFill>
              </a:endParaRPr>
            </a:p>
          </p:txBody>
        </p:sp>
        <p:sp>
          <p:nvSpPr>
            <p:cNvPr id="242" name="Freeform 241"/>
            <p:cNvSpPr/>
            <p:nvPr/>
          </p:nvSpPr>
          <p:spPr>
            <a:xfrm>
              <a:off x="4311162" y="3881588"/>
              <a:ext cx="1191808" cy="1034833"/>
            </a:xfrm>
            <a:custGeom>
              <a:avLst/>
              <a:gdLst>
                <a:gd name="connsiteX0" fmla="*/ 493713 w 1108075"/>
                <a:gd name="connsiteY0" fmla="*/ 0 h 1127125"/>
                <a:gd name="connsiteX1" fmla="*/ 227013 w 1108075"/>
                <a:gd name="connsiteY1" fmla="*/ 190500 h 1127125"/>
                <a:gd name="connsiteX2" fmla="*/ 103188 w 1108075"/>
                <a:gd name="connsiteY2" fmla="*/ 790575 h 1127125"/>
                <a:gd name="connsiteX3" fmla="*/ 846138 w 1108075"/>
                <a:gd name="connsiteY3" fmla="*/ 1095375 h 1127125"/>
                <a:gd name="connsiteX4" fmla="*/ 1065213 w 1108075"/>
                <a:gd name="connsiteY4" fmla="*/ 600075 h 1127125"/>
                <a:gd name="connsiteX5" fmla="*/ 989013 w 1108075"/>
                <a:gd name="connsiteY5" fmla="*/ 142875 h 1127125"/>
                <a:gd name="connsiteX6" fmla="*/ 350838 w 1108075"/>
                <a:gd name="connsiteY6" fmla="*/ 142875 h 11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075" h="1127125">
                  <a:moveTo>
                    <a:pt x="493713" y="0"/>
                  </a:moveTo>
                  <a:cubicBezTo>
                    <a:pt x="392906" y="29369"/>
                    <a:pt x="292100" y="58738"/>
                    <a:pt x="227013" y="190500"/>
                  </a:cubicBezTo>
                  <a:cubicBezTo>
                    <a:pt x="161926" y="322262"/>
                    <a:pt x="0" y="639762"/>
                    <a:pt x="103188" y="790575"/>
                  </a:cubicBezTo>
                  <a:cubicBezTo>
                    <a:pt x="206376" y="941388"/>
                    <a:pt x="685801" y="1127125"/>
                    <a:pt x="846138" y="1095375"/>
                  </a:cubicBezTo>
                  <a:cubicBezTo>
                    <a:pt x="1006475" y="1063625"/>
                    <a:pt x="1041401" y="758825"/>
                    <a:pt x="1065213" y="600075"/>
                  </a:cubicBezTo>
                  <a:cubicBezTo>
                    <a:pt x="1089025" y="441325"/>
                    <a:pt x="1108075" y="219075"/>
                    <a:pt x="989013" y="142875"/>
                  </a:cubicBezTo>
                  <a:cubicBezTo>
                    <a:pt x="869951" y="66675"/>
                    <a:pt x="350838" y="142875"/>
                    <a:pt x="350838" y="142875"/>
                  </a:cubicBez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43" name="Text Box 11"/>
            <p:cNvSpPr txBox="1">
              <a:spLocks noChangeArrowheads="1"/>
            </p:cNvSpPr>
            <p:nvPr/>
          </p:nvSpPr>
          <p:spPr bwMode="auto">
            <a:xfrm>
              <a:off x="5833489" y="3551432"/>
              <a:ext cx="1070806" cy="246221"/>
            </a:xfrm>
            <a:prstGeom prst="rect">
              <a:avLst/>
            </a:prstGeom>
            <a:solidFill>
              <a:srgbClr val="000000"/>
            </a:solidFill>
            <a:ln w="38100">
              <a:noFill/>
              <a:miter lim="800000"/>
              <a:headEnd/>
              <a:tailEnd/>
            </a:ln>
          </p:spPr>
          <p:txBody>
            <a:bodyPr wrap="none" lIns="0" tIns="0" rIns="0" bIns="0">
              <a:spAutoFit/>
            </a:bodyPr>
            <a:lstStyle/>
            <a:p>
              <a:pPr eaLnBrk="0" hangingPunct="0"/>
              <a:r>
                <a:rPr lang="en-AU" sz="1600" b="1" dirty="0" smtClean="0">
                  <a:solidFill>
                    <a:srgbClr val="00B050"/>
                  </a:solidFill>
                </a:rPr>
                <a:t>FIFO EAST</a:t>
              </a:r>
              <a:endParaRPr lang="en-US" sz="1600" b="1" dirty="0">
                <a:solidFill>
                  <a:srgbClr val="00B050"/>
                </a:solidFill>
              </a:endParaRPr>
            </a:p>
          </p:txBody>
        </p:sp>
        <p:sp>
          <p:nvSpPr>
            <p:cNvPr id="244" name="Freeform 243"/>
            <p:cNvSpPr/>
            <p:nvPr/>
          </p:nvSpPr>
          <p:spPr>
            <a:xfrm rot="176040">
              <a:off x="5732754" y="2978069"/>
              <a:ext cx="1467717" cy="1151926"/>
            </a:xfrm>
            <a:custGeom>
              <a:avLst/>
              <a:gdLst>
                <a:gd name="connsiteX0" fmla="*/ 604838 w 1319213"/>
                <a:gd name="connsiteY0" fmla="*/ 0 h 1111250"/>
                <a:gd name="connsiteX1" fmla="*/ 347663 w 1319213"/>
                <a:gd name="connsiteY1" fmla="*/ 171450 h 1111250"/>
                <a:gd name="connsiteX2" fmla="*/ 90488 w 1319213"/>
                <a:gd name="connsiteY2" fmla="*/ 438150 h 1111250"/>
                <a:gd name="connsiteX3" fmla="*/ 61913 w 1319213"/>
                <a:gd name="connsiteY3" fmla="*/ 962025 h 1111250"/>
                <a:gd name="connsiteX4" fmla="*/ 461963 w 1319213"/>
                <a:gd name="connsiteY4" fmla="*/ 1085850 h 1111250"/>
                <a:gd name="connsiteX5" fmla="*/ 1090613 w 1319213"/>
                <a:gd name="connsiteY5" fmla="*/ 1057275 h 1111250"/>
                <a:gd name="connsiteX6" fmla="*/ 1319213 w 1319213"/>
                <a:gd name="connsiteY6" fmla="*/ 762000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13" h="1111250">
                  <a:moveTo>
                    <a:pt x="604838" y="0"/>
                  </a:moveTo>
                  <a:cubicBezTo>
                    <a:pt x="519113" y="49212"/>
                    <a:pt x="433388" y="98425"/>
                    <a:pt x="347663" y="171450"/>
                  </a:cubicBezTo>
                  <a:cubicBezTo>
                    <a:pt x="261938" y="244475"/>
                    <a:pt x="138113" y="306388"/>
                    <a:pt x="90488" y="438150"/>
                  </a:cubicBezTo>
                  <a:cubicBezTo>
                    <a:pt x="42863" y="569912"/>
                    <a:pt x="0" y="854075"/>
                    <a:pt x="61913" y="962025"/>
                  </a:cubicBezTo>
                  <a:cubicBezTo>
                    <a:pt x="123826" y="1069975"/>
                    <a:pt x="290513" y="1069975"/>
                    <a:pt x="461963" y="1085850"/>
                  </a:cubicBezTo>
                  <a:cubicBezTo>
                    <a:pt x="633413" y="1101725"/>
                    <a:pt x="947738" y="1111250"/>
                    <a:pt x="1090613" y="1057275"/>
                  </a:cubicBezTo>
                  <a:cubicBezTo>
                    <a:pt x="1233488" y="1003300"/>
                    <a:pt x="1276350" y="882650"/>
                    <a:pt x="1319213" y="762000"/>
                  </a:cubicBez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sp>
        <p:nvSpPr>
          <p:cNvPr id="245" name="Text Box 51"/>
          <p:cNvSpPr txBox="1">
            <a:spLocks noChangeArrowheads="1"/>
          </p:cNvSpPr>
          <p:nvPr/>
        </p:nvSpPr>
        <p:spPr bwMode="auto">
          <a:xfrm>
            <a:off x="897622" y="4174388"/>
            <a:ext cx="912429" cy="276999"/>
          </a:xfrm>
          <a:prstGeom prst="rect">
            <a:avLst/>
          </a:prstGeom>
          <a:noFill/>
          <a:ln w="9525">
            <a:noFill/>
            <a:miter lim="800000"/>
            <a:headEnd/>
            <a:tailEnd/>
          </a:ln>
        </p:spPr>
        <p:txBody>
          <a:bodyPr wrap="none">
            <a:spAutoFit/>
          </a:bodyPr>
          <a:lstStyle/>
          <a:p>
            <a:pPr eaLnBrk="0" hangingPunct="0"/>
            <a:r>
              <a:rPr lang="en-US" sz="1200" b="1" dirty="0" smtClean="0">
                <a:solidFill>
                  <a:schemeClr val="bg1"/>
                </a:solidFill>
              </a:rPr>
              <a:t>Geraldton</a:t>
            </a:r>
            <a:endParaRPr lang="en-US" sz="1200" b="1" dirty="0">
              <a:solidFill>
                <a:schemeClr val="bg1"/>
              </a:solidFill>
            </a:endParaRPr>
          </a:p>
        </p:txBody>
      </p:sp>
      <p:sp>
        <p:nvSpPr>
          <p:cNvPr id="246" name="Line 52"/>
          <p:cNvSpPr>
            <a:spLocks noChangeShapeType="1"/>
          </p:cNvSpPr>
          <p:nvPr/>
        </p:nvSpPr>
        <p:spPr bwMode="auto">
          <a:xfrm flipV="1">
            <a:off x="1721282" y="4319867"/>
            <a:ext cx="335089" cy="8172"/>
          </a:xfrm>
          <a:prstGeom prst="line">
            <a:avLst/>
          </a:prstGeom>
          <a:noFill/>
          <a:ln w="9525">
            <a:solidFill>
              <a:schemeClr val="bg1"/>
            </a:solidFill>
            <a:round/>
            <a:headEnd/>
            <a:tailEnd type="triangle" w="med" len="med"/>
          </a:ln>
        </p:spPr>
        <p:txBody>
          <a:bodyPr/>
          <a:lstStyle/>
          <a:p>
            <a:endParaRPr lang="en-AU" dirty="0"/>
          </a:p>
        </p:txBody>
      </p:sp>
      <p:sp>
        <p:nvSpPr>
          <p:cNvPr id="17414" name="Text Box 10"/>
          <p:cNvSpPr txBox="1">
            <a:spLocks noChangeArrowheads="1"/>
          </p:cNvSpPr>
          <p:nvPr/>
        </p:nvSpPr>
        <p:spPr bwMode="auto">
          <a:xfrm>
            <a:off x="0" y="1074738"/>
            <a:ext cx="2346325" cy="1465262"/>
          </a:xfrm>
          <a:prstGeom prst="rect">
            <a:avLst/>
          </a:prstGeom>
          <a:noFill/>
          <a:ln w="9525">
            <a:noFill/>
            <a:miter lim="800000"/>
            <a:headEnd/>
            <a:tailEnd/>
          </a:ln>
        </p:spPr>
        <p:txBody>
          <a:bodyPr>
            <a:spAutoFit/>
          </a:bodyPr>
          <a:lstStyle/>
          <a:p>
            <a:pPr eaLnBrk="0" hangingPunct="0"/>
            <a:r>
              <a:rPr lang="en-AU" b="1" dirty="0">
                <a:solidFill>
                  <a:srgbClr val="86A0D4"/>
                </a:solidFill>
              </a:rPr>
              <a:t>Areas of high population growth (&gt;2% pa) and loss (&lt;-1% pa) between 1986 and </a:t>
            </a:r>
            <a:r>
              <a:rPr lang="en-AU" b="1" dirty="0" smtClean="0">
                <a:solidFill>
                  <a:srgbClr val="86A0D4"/>
                </a:solidFill>
              </a:rPr>
              <a:t>2011</a:t>
            </a:r>
            <a:endParaRPr lang="en-AU" b="1" dirty="0">
              <a:solidFill>
                <a:srgbClr val="86A0D4"/>
              </a:solidFill>
            </a:endParaRPr>
          </a:p>
        </p:txBody>
      </p:sp>
      <p:grpSp>
        <p:nvGrpSpPr>
          <p:cNvPr id="4" name="Group 5"/>
          <p:cNvGrpSpPr>
            <a:grpSpLocks/>
          </p:cNvGrpSpPr>
          <p:nvPr/>
        </p:nvGrpSpPr>
        <p:grpSpPr bwMode="auto">
          <a:xfrm>
            <a:off x="855663" y="6056313"/>
            <a:ext cx="1368425" cy="730250"/>
            <a:chOff x="912" y="3698"/>
            <a:chExt cx="911" cy="502"/>
          </a:xfrm>
        </p:grpSpPr>
        <p:sp>
          <p:nvSpPr>
            <p:cNvPr id="17458" name="Rectangle 6"/>
            <p:cNvSpPr>
              <a:spLocks noChangeArrowheads="1"/>
            </p:cNvSpPr>
            <p:nvPr/>
          </p:nvSpPr>
          <p:spPr bwMode="auto">
            <a:xfrm>
              <a:off x="912" y="3744"/>
              <a:ext cx="156" cy="144"/>
            </a:xfrm>
            <a:prstGeom prst="rect">
              <a:avLst/>
            </a:prstGeom>
            <a:solidFill>
              <a:srgbClr val="0000FF"/>
            </a:solidFill>
            <a:ln w="9525">
              <a:noFill/>
              <a:miter lim="800000"/>
              <a:headEnd/>
              <a:tailEnd/>
            </a:ln>
          </p:spPr>
          <p:txBody>
            <a:bodyPr wrap="none" anchor="ctr"/>
            <a:lstStyle/>
            <a:p>
              <a:endParaRPr lang="en-US" dirty="0"/>
            </a:p>
          </p:txBody>
        </p:sp>
        <p:sp>
          <p:nvSpPr>
            <p:cNvPr id="17459" name="Text Box 7"/>
            <p:cNvSpPr txBox="1">
              <a:spLocks noChangeArrowheads="1"/>
            </p:cNvSpPr>
            <p:nvPr/>
          </p:nvSpPr>
          <p:spPr bwMode="auto">
            <a:xfrm>
              <a:off x="1059" y="3948"/>
              <a:ext cx="664" cy="252"/>
            </a:xfrm>
            <a:prstGeom prst="rect">
              <a:avLst/>
            </a:prstGeom>
            <a:noFill/>
            <a:ln w="9525">
              <a:noFill/>
              <a:miter lim="800000"/>
              <a:headEnd/>
              <a:tailEnd/>
            </a:ln>
          </p:spPr>
          <p:txBody>
            <a:bodyPr wrap="none">
              <a:spAutoFit/>
            </a:bodyPr>
            <a:lstStyle/>
            <a:p>
              <a:pPr eaLnBrk="0" hangingPunct="0"/>
              <a:r>
                <a:rPr lang="en-AU" b="1" dirty="0">
                  <a:solidFill>
                    <a:schemeClr val="bg1"/>
                  </a:solidFill>
                </a:rPr>
                <a:t> Losers</a:t>
              </a:r>
              <a:endParaRPr lang="en-US" b="1" dirty="0">
                <a:solidFill>
                  <a:schemeClr val="bg1"/>
                </a:solidFill>
              </a:endParaRPr>
            </a:p>
          </p:txBody>
        </p:sp>
        <p:sp>
          <p:nvSpPr>
            <p:cNvPr id="17460" name="Rectangle 8"/>
            <p:cNvSpPr>
              <a:spLocks noChangeArrowheads="1"/>
            </p:cNvSpPr>
            <p:nvPr/>
          </p:nvSpPr>
          <p:spPr bwMode="auto">
            <a:xfrm>
              <a:off x="912" y="4006"/>
              <a:ext cx="156" cy="144"/>
            </a:xfrm>
            <a:prstGeom prst="rect">
              <a:avLst/>
            </a:prstGeom>
            <a:solidFill>
              <a:srgbClr val="FF0000"/>
            </a:solidFill>
            <a:ln w="9525">
              <a:noFill/>
              <a:miter lim="800000"/>
              <a:headEnd/>
              <a:tailEnd/>
            </a:ln>
          </p:spPr>
          <p:txBody>
            <a:bodyPr wrap="none" anchor="ctr"/>
            <a:lstStyle/>
            <a:p>
              <a:endParaRPr lang="en-US" dirty="0"/>
            </a:p>
          </p:txBody>
        </p:sp>
        <p:sp>
          <p:nvSpPr>
            <p:cNvPr id="17461" name="Text Box 9"/>
            <p:cNvSpPr txBox="1">
              <a:spLocks noChangeArrowheads="1"/>
            </p:cNvSpPr>
            <p:nvPr/>
          </p:nvSpPr>
          <p:spPr bwMode="auto">
            <a:xfrm>
              <a:off x="1059" y="3698"/>
              <a:ext cx="764" cy="252"/>
            </a:xfrm>
            <a:prstGeom prst="rect">
              <a:avLst/>
            </a:prstGeom>
            <a:noFill/>
            <a:ln w="9525">
              <a:noFill/>
              <a:miter lim="800000"/>
              <a:headEnd/>
              <a:tailEnd/>
            </a:ln>
          </p:spPr>
          <p:txBody>
            <a:bodyPr wrap="none">
              <a:spAutoFit/>
            </a:bodyPr>
            <a:lstStyle/>
            <a:p>
              <a:pPr eaLnBrk="0" hangingPunct="0"/>
              <a:r>
                <a:rPr lang="en-AU" b="1" dirty="0">
                  <a:solidFill>
                    <a:schemeClr val="bg1"/>
                  </a:solidFill>
                </a:rPr>
                <a:t> Winners</a:t>
              </a:r>
              <a:endParaRPr lang="en-US" b="1" dirty="0">
                <a:solidFill>
                  <a:schemeClr val="bg1"/>
                </a:solidFill>
              </a:endParaRPr>
            </a:p>
          </p:txBody>
        </p:sp>
      </p:grpSp>
      <p:sp>
        <p:nvSpPr>
          <p:cNvPr id="248" name="Line 16"/>
          <p:cNvSpPr>
            <a:spLocks noChangeShapeType="1"/>
          </p:cNvSpPr>
          <p:nvPr/>
        </p:nvSpPr>
        <p:spPr bwMode="auto">
          <a:xfrm flipH="1">
            <a:off x="7216746" y="3552486"/>
            <a:ext cx="447189" cy="0"/>
          </a:xfrm>
          <a:prstGeom prst="line">
            <a:avLst/>
          </a:prstGeom>
          <a:noFill/>
          <a:ln w="9525">
            <a:solidFill>
              <a:schemeClr val="bg1"/>
            </a:solidFill>
            <a:round/>
            <a:headEnd/>
            <a:tailEnd type="triangle" w="med" len="med"/>
          </a:ln>
        </p:spPr>
        <p:txBody>
          <a:bodyPr/>
          <a:lstStyle/>
          <a:p>
            <a:endParaRPr lang="en-AU" dirty="0"/>
          </a:p>
        </p:txBody>
      </p:sp>
      <p:sp>
        <p:nvSpPr>
          <p:cNvPr id="67" name="Text Box 39"/>
          <p:cNvSpPr txBox="1">
            <a:spLocks noChangeArrowheads="1"/>
          </p:cNvSpPr>
          <p:nvPr/>
        </p:nvSpPr>
        <p:spPr bwMode="auto">
          <a:xfrm>
            <a:off x="1250258" y="2775756"/>
            <a:ext cx="814647" cy="276999"/>
          </a:xfrm>
          <a:prstGeom prst="rect">
            <a:avLst/>
          </a:prstGeom>
          <a:noFill/>
          <a:ln w="9525">
            <a:noFill/>
            <a:miter lim="800000"/>
            <a:headEnd/>
            <a:tailEnd/>
          </a:ln>
        </p:spPr>
        <p:txBody>
          <a:bodyPr wrap="none">
            <a:spAutoFit/>
          </a:bodyPr>
          <a:lstStyle/>
          <a:p>
            <a:pPr algn="ctr" eaLnBrk="0" hangingPunct="0"/>
            <a:r>
              <a:rPr lang="en-US" sz="1200" b="1" dirty="0" smtClean="0">
                <a:solidFill>
                  <a:schemeClr val="bg1"/>
                </a:solidFill>
              </a:rPr>
              <a:t>Karratha</a:t>
            </a:r>
            <a:endParaRPr lang="en-US" sz="1200" b="1" dirty="0">
              <a:solidFill>
                <a:schemeClr val="bg1"/>
              </a:solidFill>
            </a:endParaRPr>
          </a:p>
        </p:txBody>
      </p:sp>
      <p:sp>
        <p:nvSpPr>
          <p:cNvPr id="68" name="Line 40"/>
          <p:cNvSpPr>
            <a:spLocks noChangeShapeType="1"/>
          </p:cNvSpPr>
          <p:nvPr/>
        </p:nvSpPr>
        <p:spPr bwMode="auto">
          <a:xfrm>
            <a:off x="2000058" y="2929527"/>
            <a:ext cx="338137" cy="1588"/>
          </a:xfrm>
          <a:prstGeom prst="line">
            <a:avLst/>
          </a:prstGeom>
          <a:noFill/>
          <a:ln w="9525">
            <a:solidFill>
              <a:schemeClr val="bg1"/>
            </a:solidFill>
            <a:round/>
            <a:headEnd/>
            <a:tailEnd type="triangle" w="med" len="med"/>
          </a:ln>
        </p:spPr>
        <p:txBody>
          <a:bodyPr/>
          <a:lstStyle/>
          <a:p>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0"/>
            <a:ext cx="8623539" cy="819151"/>
          </a:xfrm>
        </p:spPr>
        <p:txBody>
          <a:bodyPr/>
          <a:lstStyle/>
          <a:p>
            <a:r>
              <a:rPr lang="en-AU" sz="2400" dirty="0" smtClean="0"/>
              <a:t>The Chinese and Indians are shaping South Australia’s ethnic mix</a:t>
            </a:r>
            <a:endParaRPr lang="en-AU" sz="2400" dirty="0"/>
          </a:p>
        </p:txBody>
      </p:sp>
      <p:sp>
        <p:nvSpPr>
          <p:cNvPr id="8" name="Text Box 3"/>
          <p:cNvSpPr txBox="1">
            <a:spLocks noChangeArrowheads="1"/>
          </p:cNvSpPr>
          <p:nvPr/>
        </p:nvSpPr>
        <p:spPr bwMode="auto">
          <a:xfrm>
            <a:off x="168145" y="5974807"/>
            <a:ext cx="8561387" cy="369332"/>
          </a:xfrm>
          <a:prstGeom prst="rect">
            <a:avLst/>
          </a:prstGeom>
          <a:noFill/>
          <a:ln w="9525">
            <a:noFill/>
            <a:miter lim="800000"/>
            <a:headEnd/>
            <a:tailEnd/>
          </a:ln>
          <a:effectLst/>
        </p:spPr>
        <p:txBody>
          <a:bodyPr wrap="square">
            <a:spAutoFit/>
          </a:bodyPr>
          <a:lstStyle/>
          <a:p>
            <a:pPr marL="179388" indent="-179388">
              <a:buSzPct val="120000"/>
              <a:buFontTx/>
              <a:buChar char="•"/>
              <a:defRPr/>
            </a:pPr>
            <a:r>
              <a:rPr lang="en-AU" dirty="0" smtClean="0">
                <a:solidFill>
                  <a:srgbClr val="FF3333"/>
                </a:solidFill>
              </a:rPr>
              <a:t>Top 10 ethnicities in South Australia at the 2011 and 2006 Censuses</a:t>
            </a:r>
            <a:endParaRPr lang="en-AU" dirty="0">
              <a:solidFill>
                <a:srgbClr val="FF3333"/>
              </a:solidFill>
            </a:endParaRPr>
          </a:p>
        </p:txBody>
      </p:sp>
      <p:sp>
        <p:nvSpPr>
          <p:cNvPr id="9" name="TextBox 8"/>
          <p:cNvSpPr txBox="1"/>
          <p:nvPr/>
        </p:nvSpPr>
        <p:spPr>
          <a:xfrm>
            <a:off x="244550" y="981038"/>
            <a:ext cx="4508203" cy="4585871"/>
          </a:xfrm>
          <a:prstGeom prst="rect">
            <a:avLst/>
          </a:prstGeom>
          <a:noFill/>
        </p:spPr>
        <p:txBody>
          <a:bodyPr wrap="square" lIns="0" tIns="0" rIns="0" bIns="0" rtlCol="0">
            <a:spAutoFit/>
          </a:bodyPr>
          <a:lstStyle/>
          <a:p>
            <a:pPr>
              <a:spcBef>
                <a:spcPts val="600"/>
              </a:spcBef>
              <a:spcAft>
                <a:spcPts val="600"/>
              </a:spcAft>
              <a:tabLst>
                <a:tab pos="4125913" algn="r"/>
              </a:tabLst>
            </a:pPr>
            <a:r>
              <a:rPr lang="en-AU" b="1" dirty="0" smtClean="0">
                <a:solidFill>
                  <a:srgbClr val="C00000"/>
                </a:solidFill>
              </a:rPr>
              <a:t>Country of Birth	2011</a:t>
            </a:r>
          </a:p>
          <a:p>
            <a:pPr>
              <a:spcBef>
                <a:spcPts val="600"/>
              </a:spcBef>
              <a:spcAft>
                <a:spcPts val="600"/>
              </a:spcAft>
              <a:tabLst>
                <a:tab pos="4125913" algn="r"/>
              </a:tabLst>
            </a:pPr>
            <a:r>
              <a:rPr lang="en-AU" dirty="0" smtClean="0">
                <a:solidFill>
                  <a:schemeClr val="accent4"/>
                </a:solidFill>
              </a:rPr>
              <a:t>United Kingdom	122,300</a:t>
            </a:r>
          </a:p>
          <a:p>
            <a:pPr>
              <a:spcBef>
                <a:spcPts val="600"/>
              </a:spcBef>
              <a:spcAft>
                <a:spcPts val="600"/>
              </a:spcAft>
              <a:tabLst>
                <a:tab pos="4125913" algn="r"/>
              </a:tabLst>
            </a:pPr>
            <a:r>
              <a:rPr lang="en-AU" dirty="0" smtClean="0">
                <a:solidFill>
                  <a:schemeClr val="accent4"/>
                </a:solidFill>
              </a:rPr>
              <a:t>Italy	20,700</a:t>
            </a:r>
          </a:p>
          <a:p>
            <a:pPr>
              <a:spcBef>
                <a:spcPts val="600"/>
              </a:spcBef>
              <a:spcAft>
                <a:spcPts val="600"/>
              </a:spcAft>
              <a:tabLst>
                <a:tab pos="4125913" algn="r"/>
              </a:tabLst>
            </a:pPr>
            <a:r>
              <a:rPr lang="en-AU" dirty="0" smtClean="0">
                <a:solidFill>
                  <a:schemeClr val="accent4"/>
                </a:solidFill>
              </a:rPr>
              <a:t>India	18,700</a:t>
            </a:r>
          </a:p>
          <a:p>
            <a:pPr>
              <a:spcBef>
                <a:spcPts val="600"/>
              </a:spcBef>
              <a:spcAft>
                <a:spcPts val="600"/>
              </a:spcAft>
              <a:tabLst>
                <a:tab pos="4125913" algn="r"/>
              </a:tabLst>
            </a:pPr>
            <a:r>
              <a:rPr lang="en-AU" dirty="0" smtClean="0">
                <a:solidFill>
                  <a:schemeClr val="accent4"/>
                </a:solidFill>
              </a:rPr>
              <a:t>China	15,900</a:t>
            </a:r>
          </a:p>
          <a:p>
            <a:pPr>
              <a:spcBef>
                <a:spcPts val="600"/>
              </a:spcBef>
              <a:spcAft>
                <a:spcPts val="600"/>
              </a:spcAft>
              <a:tabLst>
                <a:tab pos="4125913" algn="r"/>
              </a:tabLst>
            </a:pPr>
            <a:r>
              <a:rPr lang="en-AU" dirty="0" smtClean="0">
                <a:solidFill>
                  <a:schemeClr val="accent4"/>
                </a:solidFill>
              </a:rPr>
              <a:t>New Zealand	12,900</a:t>
            </a:r>
          </a:p>
          <a:p>
            <a:pPr>
              <a:spcBef>
                <a:spcPts val="600"/>
              </a:spcBef>
              <a:spcAft>
                <a:spcPts val="600"/>
              </a:spcAft>
              <a:tabLst>
                <a:tab pos="4125913" algn="r"/>
              </a:tabLst>
            </a:pPr>
            <a:r>
              <a:rPr lang="en-AU" dirty="0" smtClean="0">
                <a:solidFill>
                  <a:schemeClr val="accent4"/>
                </a:solidFill>
              </a:rPr>
              <a:t>Vietnam	12,000</a:t>
            </a:r>
          </a:p>
          <a:p>
            <a:pPr>
              <a:spcBef>
                <a:spcPts val="600"/>
              </a:spcBef>
              <a:spcAft>
                <a:spcPts val="600"/>
              </a:spcAft>
              <a:tabLst>
                <a:tab pos="4125913" algn="r"/>
              </a:tabLst>
            </a:pPr>
            <a:r>
              <a:rPr lang="en-AU" dirty="0" smtClean="0">
                <a:solidFill>
                  <a:schemeClr val="accent4"/>
                </a:solidFill>
              </a:rPr>
              <a:t>Germany	11,400</a:t>
            </a:r>
          </a:p>
          <a:p>
            <a:pPr>
              <a:spcBef>
                <a:spcPts val="600"/>
              </a:spcBef>
              <a:spcAft>
                <a:spcPts val="600"/>
              </a:spcAft>
              <a:tabLst>
                <a:tab pos="4125913" algn="r"/>
              </a:tabLst>
            </a:pPr>
            <a:r>
              <a:rPr lang="en-AU" dirty="0" smtClean="0">
                <a:solidFill>
                  <a:schemeClr val="accent4"/>
                </a:solidFill>
              </a:rPr>
              <a:t>Greece	9,800</a:t>
            </a:r>
          </a:p>
          <a:p>
            <a:pPr>
              <a:spcBef>
                <a:spcPts val="600"/>
              </a:spcBef>
              <a:spcAft>
                <a:spcPts val="600"/>
              </a:spcAft>
              <a:tabLst>
                <a:tab pos="4125913" algn="r"/>
              </a:tabLst>
            </a:pPr>
            <a:r>
              <a:rPr lang="en-AU" dirty="0" smtClean="0">
                <a:solidFill>
                  <a:schemeClr val="accent4"/>
                </a:solidFill>
              </a:rPr>
              <a:t>Philippines	8,900</a:t>
            </a:r>
          </a:p>
          <a:p>
            <a:pPr>
              <a:spcBef>
                <a:spcPts val="600"/>
              </a:spcBef>
              <a:spcAft>
                <a:spcPts val="600"/>
              </a:spcAft>
              <a:tabLst>
                <a:tab pos="4125913" algn="r"/>
              </a:tabLst>
            </a:pPr>
            <a:r>
              <a:rPr lang="en-AU" dirty="0" smtClean="0">
                <a:solidFill>
                  <a:schemeClr val="accent4"/>
                </a:solidFill>
              </a:rPr>
              <a:t>Netherlands	7,300</a:t>
            </a:r>
          </a:p>
        </p:txBody>
      </p:sp>
      <p:grpSp>
        <p:nvGrpSpPr>
          <p:cNvPr id="3" name="Group 12"/>
          <p:cNvGrpSpPr/>
          <p:nvPr/>
        </p:nvGrpSpPr>
        <p:grpSpPr>
          <a:xfrm>
            <a:off x="4681871" y="981038"/>
            <a:ext cx="4175050" cy="4585871"/>
            <a:chOff x="4681871" y="946298"/>
            <a:chExt cx="4175050" cy="4585871"/>
          </a:xfrm>
        </p:grpSpPr>
        <p:sp>
          <p:nvSpPr>
            <p:cNvPr id="11" name="TextBox 10"/>
            <p:cNvSpPr txBox="1"/>
            <p:nvPr/>
          </p:nvSpPr>
          <p:spPr>
            <a:xfrm>
              <a:off x="4681871" y="946298"/>
              <a:ext cx="4175050" cy="4585871"/>
            </a:xfrm>
            <a:prstGeom prst="rect">
              <a:avLst/>
            </a:prstGeom>
            <a:noFill/>
          </p:spPr>
          <p:txBody>
            <a:bodyPr wrap="square" lIns="0" tIns="0" rIns="0" bIns="0" rtlCol="0">
              <a:spAutoFit/>
            </a:bodyPr>
            <a:lstStyle/>
            <a:p>
              <a:pPr>
                <a:spcBef>
                  <a:spcPts val="600"/>
                </a:spcBef>
                <a:spcAft>
                  <a:spcPts val="600"/>
                </a:spcAft>
                <a:tabLst>
                  <a:tab pos="1797050" algn="r"/>
                  <a:tab pos="3859213" algn="r"/>
                </a:tabLst>
              </a:pPr>
              <a:r>
                <a:rPr lang="en-AU" b="1" dirty="0" smtClean="0">
                  <a:solidFill>
                    <a:srgbClr val="C00000"/>
                  </a:solidFill>
                </a:rPr>
                <a:t>	2006	% change</a:t>
              </a:r>
            </a:p>
            <a:p>
              <a:pPr>
                <a:spcBef>
                  <a:spcPts val="600"/>
                </a:spcBef>
                <a:spcAft>
                  <a:spcPts val="600"/>
                </a:spcAft>
                <a:tabLst>
                  <a:tab pos="1797050" algn="r"/>
                  <a:tab pos="3859213" algn="r"/>
                </a:tabLst>
              </a:pPr>
              <a:r>
                <a:rPr lang="en-AU" dirty="0" smtClean="0">
                  <a:solidFill>
                    <a:schemeClr val="accent4"/>
                  </a:solidFill>
                </a:rPr>
                <a:t>	121,100	1%</a:t>
              </a:r>
            </a:p>
            <a:p>
              <a:pPr>
                <a:spcBef>
                  <a:spcPts val="600"/>
                </a:spcBef>
                <a:spcAft>
                  <a:spcPts val="600"/>
                </a:spcAft>
                <a:tabLst>
                  <a:tab pos="1797050" algn="r"/>
                  <a:tab pos="3859213" algn="r"/>
                </a:tabLst>
              </a:pPr>
              <a:r>
                <a:rPr lang="en-AU" dirty="0" smtClean="0">
                  <a:solidFill>
                    <a:schemeClr val="accent4"/>
                  </a:solidFill>
                </a:rPr>
                <a:t>	22,500	-8%</a:t>
              </a:r>
            </a:p>
            <a:p>
              <a:pPr>
                <a:spcBef>
                  <a:spcPts val="600"/>
                </a:spcBef>
                <a:spcAft>
                  <a:spcPts val="600"/>
                </a:spcAft>
                <a:tabLst>
                  <a:tab pos="1797050" algn="r"/>
                  <a:tab pos="3859213" algn="r"/>
                </a:tabLst>
              </a:pPr>
              <a:r>
                <a:rPr lang="en-AU" dirty="0" smtClean="0">
                  <a:solidFill>
                    <a:schemeClr val="accent4"/>
                  </a:solidFill>
                </a:rPr>
                <a:t>	6,800	174%</a:t>
              </a:r>
            </a:p>
            <a:p>
              <a:pPr>
                <a:spcBef>
                  <a:spcPts val="600"/>
                </a:spcBef>
                <a:spcAft>
                  <a:spcPts val="600"/>
                </a:spcAft>
                <a:tabLst>
                  <a:tab pos="1797050" algn="r"/>
                  <a:tab pos="3859213" algn="r"/>
                </a:tabLst>
              </a:pPr>
              <a:r>
                <a:rPr lang="en-AU" dirty="0" smtClean="0">
                  <a:solidFill>
                    <a:schemeClr val="accent4"/>
                  </a:solidFill>
                </a:rPr>
                <a:t>	8,100	97%</a:t>
              </a:r>
            </a:p>
            <a:p>
              <a:pPr>
                <a:spcBef>
                  <a:spcPts val="600"/>
                </a:spcBef>
                <a:spcAft>
                  <a:spcPts val="600"/>
                </a:spcAft>
                <a:tabLst>
                  <a:tab pos="1797050" algn="r"/>
                  <a:tab pos="3859213" algn="r"/>
                </a:tabLst>
              </a:pPr>
              <a:r>
                <a:rPr lang="en-AU" dirty="0" smtClean="0">
                  <a:solidFill>
                    <a:schemeClr val="accent4"/>
                  </a:solidFill>
                </a:rPr>
                <a:t>	11,400	13%</a:t>
              </a:r>
            </a:p>
            <a:p>
              <a:pPr>
                <a:spcBef>
                  <a:spcPts val="600"/>
                </a:spcBef>
                <a:spcAft>
                  <a:spcPts val="600"/>
                </a:spcAft>
                <a:tabLst>
                  <a:tab pos="1797050" algn="r"/>
                  <a:tab pos="3859213" algn="r"/>
                </a:tabLst>
              </a:pPr>
              <a:r>
                <a:rPr lang="en-AU" dirty="0" smtClean="0">
                  <a:solidFill>
                    <a:schemeClr val="accent4"/>
                  </a:solidFill>
                </a:rPr>
                <a:t>	10,500	14%</a:t>
              </a:r>
            </a:p>
            <a:p>
              <a:pPr>
                <a:spcBef>
                  <a:spcPts val="600"/>
                </a:spcBef>
                <a:spcAft>
                  <a:spcPts val="600"/>
                </a:spcAft>
                <a:tabLst>
                  <a:tab pos="1797050" algn="r"/>
                  <a:tab pos="3859213" algn="r"/>
                </a:tabLst>
              </a:pPr>
              <a:r>
                <a:rPr lang="en-AU" dirty="0" smtClean="0">
                  <a:solidFill>
                    <a:schemeClr val="accent4"/>
                  </a:solidFill>
                </a:rPr>
                <a:t>	12,000	-5%</a:t>
              </a:r>
            </a:p>
            <a:p>
              <a:pPr>
                <a:spcBef>
                  <a:spcPts val="600"/>
                </a:spcBef>
                <a:spcAft>
                  <a:spcPts val="600"/>
                </a:spcAft>
                <a:tabLst>
                  <a:tab pos="1797050" algn="r"/>
                  <a:tab pos="3859213" algn="r"/>
                </a:tabLst>
              </a:pPr>
              <a:r>
                <a:rPr lang="en-AU" dirty="0" smtClean="0">
                  <a:solidFill>
                    <a:schemeClr val="accent4"/>
                  </a:solidFill>
                </a:rPr>
                <a:t>	10,800	-10%</a:t>
              </a:r>
            </a:p>
            <a:p>
              <a:pPr>
                <a:spcBef>
                  <a:spcPts val="600"/>
                </a:spcBef>
                <a:spcAft>
                  <a:spcPts val="600"/>
                </a:spcAft>
                <a:tabLst>
                  <a:tab pos="1797050" algn="r"/>
                  <a:tab pos="3859213" algn="r"/>
                </a:tabLst>
              </a:pPr>
              <a:r>
                <a:rPr lang="en-AU" dirty="0" smtClean="0">
                  <a:solidFill>
                    <a:schemeClr val="accent4"/>
                  </a:solidFill>
                </a:rPr>
                <a:t>	5,400	63%</a:t>
              </a:r>
            </a:p>
            <a:p>
              <a:pPr>
                <a:spcBef>
                  <a:spcPts val="600"/>
                </a:spcBef>
                <a:spcAft>
                  <a:spcPts val="600"/>
                </a:spcAft>
                <a:tabLst>
                  <a:tab pos="1797050" algn="r"/>
                  <a:tab pos="3859213" algn="r"/>
                </a:tabLst>
              </a:pPr>
              <a:r>
                <a:rPr lang="en-AU" dirty="0" smtClean="0">
                  <a:solidFill>
                    <a:schemeClr val="accent4"/>
                  </a:solidFill>
                </a:rPr>
                <a:t>	7,800	-7%</a:t>
              </a:r>
            </a:p>
          </p:txBody>
        </p:sp>
        <p:sp>
          <p:nvSpPr>
            <p:cNvPr id="7" name="Rectangle 6"/>
            <p:cNvSpPr/>
            <p:nvPr/>
          </p:nvSpPr>
          <p:spPr>
            <a:xfrm>
              <a:off x="7929436" y="2160002"/>
              <a:ext cx="694610" cy="3770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7929436" y="2598153"/>
              <a:ext cx="694610" cy="3770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3"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0825" y="0"/>
            <a:ext cx="8778875" cy="838201"/>
          </a:xfrm>
        </p:spPr>
        <p:txBody>
          <a:bodyPr/>
          <a:lstStyle/>
          <a:p>
            <a:r>
              <a:rPr lang="en-AU" sz="2400" dirty="0" smtClean="0"/>
              <a:t>Volunteering, belief and support services varies by suburb and town throughout South Australia</a:t>
            </a:r>
            <a:endParaRPr lang="en-US" sz="2400" dirty="0" smtClean="0"/>
          </a:p>
        </p:txBody>
      </p:sp>
      <p:sp>
        <p:nvSpPr>
          <p:cNvPr id="10243" name="Text Box 3"/>
          <p:cNvSpPr txBox="1">
            <a:spLocks noChangeArrowheads="1"/>
          </p:cNvSpPr>
          <p:nvPr/>
        </p:nvSpPr>
        <p:spPr bwMode="auto">
          <a:xfrm>
            <a:off x="417513" y="1422401"/>
            <a:ext cx="2717800" cy="4311650"/>
          </a:xfrm>
          <a:prstGeom prst="rect">
            <a:avLst/>
          </a:prstGeom>
          <a:noFill/>
          <a:ln w="9525" algn="ctr">
            <a:solidFill>
              <a:schemeClr val="tx1"/>
            </a:solidFill>
            <a:miter lim="800000"/>
            <a:headEnd/>
            <a:tailEnd/>
          </a:ln>
        </p:spPr>
        <p:txBody>
          <a:bodyPr/>
          <a:lstStyle/>
          <a:p>
            <a:pPr marL="180975" indent="-180975" eaLnBrk="0" hangingPunct="0">
              <a:spcBef>
                <a:spcPts val="600"/>
              </a:spcBef>
              <a:spcAft>
                <a:spcPts val="600"/>
              </a:spcAft>
              <a:buFontTx/>
              <a:buChar char="•"/>
              <a:tabLst>
                <a:tab pos="2514600" algn="r"/>
              </a:tabLst>
            </a:pPr>
            <a:r>
              <a:rPr lang="en-AU" sz="1600" b="1" dirty="0" smtClean="0">
                <a:solidFill>
                  <a:srgbClr val="00338D"/>
                </a:solidFill>
              </a:rPr>
              <a:t>Keith	41%</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Jamestown	40%</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Crystal Brook	40%</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Streaky Bay	40%</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Burra	39%</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Kingscote	39%</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Meningie	39%</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Port Broughton	38%</a:t>
            </a:r>
            <a:br>
              <a:rPr lang="en-AU" sz="1600" b="1" dirty="0" smtClean="0">
                <a:solidFill>
                  <a:srgbClr val="00338D"/>
                </a:solidFill>
              </a:rPr>
            </a:br>
            <a:endParaRPr lang="en-AU" sz="1600" b="1" dirty="0" smtClean="0">
              <a:solidFill>
                <a:srgbClr val="00338D"/>
              </a:solidFill>
            </a:endParaRP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Burton	9%</a:t>
            </a:r>
          </a:p>
          <a:p>
            <a:pPr marL="180975" indent="-180975" eaLnBrk="0" hangingPunct="0">
              <a:spcBef>
                <a:spcPts val="600"/>
              </a:spcBef>
              <a:spcAft>
                <a:spcPts val="600"/>
              </a:spcAft>
              <a:buFontTx/>
              <a:buChar char="•"/>
              <a:tabLst>
                <a:tab pos="2514600" algn="r"/>
              </a:tabLst>
            </a:pPr>
            <a:r>
              <a:rPr lang="en-AU" sz="1600" b="1" dirty="0" smtClean="0">
                <a:solidFill>
                  <a:srgbClr val="C00000"/>
                </a:solidFill>
              </a:rPr>
              <a:t>Australian average	19%</a:t>
            </a:r>
            <a:endParaRPr lang="en-AU" sz="1600" b="1" dirty="0" smtClean="0">
              <a:solidFill>
                <a:srgbClr val="002060"/>
              </a:solidFill>
            </a:endParaRPr>
          </a:p>
        </p:txBody>
      </p:sp>
      <p:sp>
        <p:nvSpPr>
          <p:cNvPr id="10244" name="Rectangle 4"/>
          <p:cNvSpPr>
            <a:spLocks noChangeArrowheads="1"/>
          </p:cNvSpPr>
          <p:nvPr/>
        </p:nvSpPr>
        <p:spPr bwMode="auto">
          <a:xfrm>
            <a:off x="323851" y="913368"/>
            <a:ext cx="2808288" cy="369332"/>
          </a:xfrm>
          <a:prstGeom prst="rect">
            <a:avLst/>
          </a:prstGeom>
          <a:noFill/>
          <a:ln w="9525" algn="ctr">
            <a:noFill/>
            <a:miter lim="800000"/>
            <a:headEnd/>
            <a:tailEnd/>
          </a:ln>
        </p:spPr>
        <p:txBody>
          <a:bodyPr wrap="square" anchor="b">
            <a:spAutoFit/>
          </a:bodyPr>
          <a:lstStyle/>
          <a:p>
            <a:pPr algn="ctr" eaLnBrk="0" hangingPunct="0"/>
            <a:r>
              <a:rPr lang="en-AU" b="1" dirty="0" smtClean="0">
                <a:solidFill>
                  <a:srgbClr val="C00000"/>
                </a:solidFill>
              </a:rPr>
              <a:t>Proportion volunteers *</a:t>
            </a:r>
            <a:endParaRPr lang="en-US" b="1" dirty="0">
              <a:solidFill>
                <a:srgbClr val="C00000"/>
              </a:solidFill>
            </a:endParaRPr>
          </a:p>
        </p:txBody>
      </p:sp>
      <p:grpSp>
        <p:nvGrpSpPr>
          <p:cNvPr id="2" name="Group 12"/>
          <p:cNvGrpSpPr/>
          <p:nvPr/>
        </p:nvGrpSpPr>
        <p:grpSpPr>
          <a:xfrm>
            <a:off x="3290888" y="915988"/>
            <a:ext cx="2787650" cy="4818063"/>
            <a:chOff x="3290888" y="915988"/>
            <a:chExt cx="2787650" cy="4818063"/>
          </a:xfrm>
        </p:grpSpPr>
        <p:sp>
          <p:nvSpPr>
            <p:cNvPr id="10245" name="Text Box 5"/>
            <p:cNvSpPr txBox="1">
              <a:spLocks noChangeArrowheads="1"/>
            </p:cNvSpPr>
            <p:nvPr/>
          </p:nvSpPr>
          <p:spPr bwMode="auto">
            <a:xfrm>
              <a:off x="3290888" y="1422401"/>
              <a:ext cx="2787650" cy="4311650"/>
            </a:xfrm>
            <a:prstGeom prst="rect">
              <a:avLst/>
            </a:prstGeom>
            <a:noFill/>
            <a:ln w="9525" algn="ctr">
              <a:solidFill>
                <a:schemeClr val="tx1"/>
              </a:solidFill>
              <a:miter lim="800000"/>
              <a:headEnd/>
              <a:tailEnd/>
            </a:ln>
          </p:spPr>
          <p:txBody>
            <a:bodyPr/>
            <a:lstStyle/>
            <a:p>
              <a:pPr marL="180975" indent="-180975" eaLnBrk="0" hangingPunct="0">
                <a:spcBef>
                  <a:spcPts val="600"/>
                </a:spcBef>
                <a:spcAft>
                  <a:spcPts val="600"/>
                </a:spcAft>
                <a:buFontTx/>
                <a:buChar char="•"/>
                <a:tabLst>
                  <a:tab pos="2514600" algn="r"/>
                </a:tabLst>
              </a:pPr>
              <a:r>
                <a:rPr lang="en-AU" sz="1600" b="1" dirty="0" smtClean="0">
                  <a:solidFill>
                    <a:srgbClr val="00338D"/>
                  </a:solidFill>
                </a:rPr>
                <a:t>Newton	85%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Waterloo Corner	85%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Fulham Gardens	85%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Kidman Park	84%</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Netley	83%</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Croydon Park	83%</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Findon	82%</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Ferryden Park	81%</a:t>
              </a:r>
              <a:br>
                <a:rPr lang="en-AU" sz="1600" b="1" dirty="0" smtClean="0">
                  <a:solidFill>
                    <a:srgbClr val="00338D"/>
                  </a:solidFill>
                </a:rPr>
              </a:br>
              <a:endParaRPr lang="en-AU" sz="1600" b="1" dirty="0" smtClean="0">
                <a:solidFill>
                  <a:srgbClr val="00338D"/>
                </a:solidFill>
              </a:endParaRP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Sellicks Beach	51%</a:t>
              </a:r>
            </a:p>
            <a:p>
              <a:pPr marL="180975" indent="-180975" eaLnBrk="0" hangingPunct="0">
                <a:spcBef>
                  <a:spcPts val="600"/>
                </a:spcBef>
                <a:spcAft>
                  <a:spcPts val="600"/>
                </a:spcAft>
                <a:buFontTx/>
                <a:buChar char="•"/>
                <a:tabLst>
                  <a:tab pos="2514600" algn="r"/>
                </a:tabLst>
              </a:pPr>
              <a:r>
                <a:rPr lang="en-AU" sz="1600" b="1" dirty="0" smtClean="0">
                  <a:solidFill>
                    <a:srgbClr val="C00000"/>
                  </a:solidFill>
                </a:rPr>
                <a:t>Australian average	75%</a:t>
              </a:r>
              <a:endParaRPr lang="en-AU" sz="1600" b="1" dirty="0" smtClean="0">
                <a:solidFill>
                  <a:srgbClr val="002060"/>
                </a:solidFill>
              </a:endParaRPr>
            </a:p>
          </p:txBody>
        </p:sp>
        <p:sp>
          <p:nvSpPr>
            <p:cNvPr id="10246" name="Rectangle 6"/>
            <p:cNvSpPr>
              <a:spLocks noChangeArrowheads="1"/>
            </p:cNvSpPr>
            <p:nvPr/>
          </p:nvSpPr>
          <p:spPr bwMode="auto">
            <a:xfrm>
              <a:off x="3290888" y="915988"/>
              <a:ext cx="2771775" cy="387350"/>
            </a:xfrm>
            <a:prstGeom prst="rect">
              <a:avLst/>
            </a:prstGeom>
            <a:noFill/>
            <a:ln w="9525" algn="ctr">
              <a:noFill/>
              <a:miter lim="800000"/>
              <a:headEnd/>
              <a:tailEnd/>
            </a:ln>
          </p:spPr>
          <p:txBody>
            <a:bodyPr anchor="b"/>
            <a:lstStyle/>
            <a:p>
              <a:pPr algn="ctr" eaLnBrk="0" hangingPunct="0"/>
              <a:r>
                <a:rPr lang="en-AU" b="1" dirty="0" smtClean="0">
                  <a:solidFill>
                    <a:srgbClr val="C00000"/>
                  </a:solidFill>
                </a:rPr>
                <a:t>Belief *</a:t>
              </a:r>
              <a:endParaRPr lang="en-US" b="1" dirty="0">
                <a:solidFill>
                  <a:srgbClr val="C00000"/>
                </a:solidFill>
              </a:endParaRPr>
            </a:p>
          </p:txBody>
        </p:sp>
      </p:grpSp>
      <p:sp>
        <p:nvSpPr>
          <p:cNvPr id="10247" name="Text Box 7"/>
          <p:cNvSpPr txBox="1">
            <a:spLocks noChangeArrowheads="1"/>
          </p:cNvSpPr>
          <p:nvPr/>
        </p:nvSpPr>
        <p:spPr bwMode="auto">
          <a:xfrm>
            <a:off x="6207125" y="1422401"/>
            <a:ext cx="2833688" cy="4310125"/>
          </a:xfrm>
          <a:prstGeom prst="rect">
            <a:avLst/>
          </a:prstGeom>
          <a:noFill/>
          <a:ln w="9525" algn="ctr">
            <a:solidFill>
              <a:schemeClr val="tx1"/>
            </a:solidFill>
            <a:miter lim="800000"/>
            <a:headEnd/>
            <a:tailEnd/>
          </a:ln>
        </p:spPr>
        <p:txBody>
          <a:bodyPr/>
          <a:lstStyle/>
          <a:p>
            <a:pPr marL="180975" indent="-180975" eaLnBrk="0" hangingPunct="0">
              <a:spcBef>
                <a:spcPts val="600"/>
              </a:spcBef>
              <a:spcAft>
                <a:spcPts val="600"/>
              </a:spcAft>
              <a:buFontTx/>
              <a:buChar char="•"/>
              <a:tabLst>
                <a:tab pos="2514600" algn="r"/>
              </a:tabLst>
            </a:pPr>
            <a:r>
              <a:rPr lang="en-AU" sz="1600" b="1" dirty="0" smtClean="0">
                <a:solidFill>
                  <a:srgbClr val="00338D"/>
                </a:solidFill>
              </a:rPr>
              <a:t>Morphettville	16%</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North Brighton	15%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North Plympton	15%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Angle Park	15%</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Hendon	14%</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Goolwa	14%</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Glynde	14%</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Cowandilla	13%	</a:t>
            </a:r>
          </a:p>
          <a:p>
            <a:pPr marL="180975" indent="-180975" eaLnBrk="0" hangingPunct="0">
              <a:spcBef>
                <a:spcPts val="600"/>
              </a:spcBef>
              <a:spcAft>
                <a:spcPts val="600"/>
              </a:spcAft>
              <a:buFontTx/>
              <a:buChar char="•"/>
              <a:tabLst>
                <a:tab pos="2514600" algn="r"/>
              </a:tabLst>
            </a:pPr>
            <a:r>
              <a:rPr lang="en-AU" sz="1600" b="1" dirty="0" smtClean="0">
                <a:solidFill>
                  <a:srgbClr val="00338D"/>
                </a:solidFill>
              </a:rPr>
              <a:t>Roxby Downs	1%</a:t>
            </a:r>
          </a:p>
          <a:p>
            <a:pPr marL="180975" indent="-180975" eaLnBrk="0" hangingPunct="0">
              <a:spcBef>
                <a:spcPts val="600"/>
              </a:spcBef>
              <a:spcAft>
                <a:spcPts val="600"/>
              </a:spcAft>
              <a:buFontTx/>
              <a:buChar char="•"/>
              <a:tabLst>
                <a:tab pos="2514600" algn="r"/>
              </a:tabLst>
            </a:pPr>
            <a:r>
              <a:rPr lang="en-AU" sz="1600" b="1" dirty="0" smtClean="0">
                <a:solidFill>
                  <a:srgbClr val="C00000"/>
                </a:solidFill>
              </a:rPr>
              <a:t>Australian average	5%</a:t>
            </a:r>
          </a:p>
        </p:txBody>
      </p:sp>
      <p:sp>
        <p:nvSpPr>
          <p:cNvPr id="10248" name="Rectangle 8"/>
          <p:cNvSpPr>
            <a:spLocks noChangeArrowheads="1"/>
          </p:cNvSpPr>
          <p:nvPr/>
        </p:nvSpPr>
        <p:spPr bwMode="auto">
          <a:xfrm>
            <a:off x="6207125" y="915988"/>
            <a:ext cx="2819400" cy="366712"/>
          </a:xfrm>
          <a:prstGeom prst="rect">
            <a:avLst/>
          </a:prstGeom>
          <a:noFill/>
          <a:ln w="9525" algn="ctr">
            <a:noFill/>
            <a:miter lim="800000"/>
            <a:headEnd/>
            <a:tailEnd/>
          </a:ln>
        </p:spPr>
        <p:txBody>
          <a:bodyPr anchor="b"/>
          <a:lstStyle/>
          <a:p>
            <a:pPr algn="ctr" eaLnBrk="0" hangingPunct="0"/>
            <a:r>
              <a:rPr lang="en-US" b="1" dirty="0" smtClean="0">
                <a:solidFill>
                  <a:srgbClr val="C00000"/>
                </a:solidFill>
              </a:rPr>
              <a:t>Disability *</a:t>
            </a:r>
            <a:endParaRPr lang="en-US" b="1" dirty="0">
              <a:solidFill>
                <a:srgbClr val="C00000"/>
              </a:solidFill>
            </a:endParaRPr>
          </a:p>
        </p:txBody>
      </p:sp>
      <p:sp>
        <p:nvSpPr>
          <p:cNvPr id="12" name="TextBox 11"/>
          <p:cNvSpPr txBox="1"/>
          <p:nvPr/>
        </p:nvSpPr>
        <p:spPr>
          <a:xfrm>
            <a:off x="409575" y="6086475"/>
            <a:ext cx="3185167" cy="153888"/>
          </a:xfrm>
          <a:prstGeom prst="rect">
            <a:avLst/>
          </a:prstGeom>
          <a:noFill/>
        </p:spPr>
        <p:txBody>
          <a:bodyPr wrap="none" lIns="0" tIns="0" rIns="0" bIns="0" rtlCol="0">
            <a:spAutoFit/>
          </a:bodyPr>
          <a:lstStyle/>
          <a:p>
            <a:r>
              <a:rPr lang="en-AU" sz="1000" dirty="0" smtClean="0"/>
              <a:t>*  Excludes suburbs with total population less than 1,000</a:t>
            </a:r>
          </a:p>
        </p:txBody>
      </p:sp>
      <p:sp>
        <p:nvSpPr>
          <p:cNvPr id="13"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838200"/>
          </a:xfrm>
        </p:spPr>
        <p:txBody>
          <a:bodyPr>
            <a:noAutofit/>
          </a:bodyPr>
          <a:lstStyle/>
          <a:p>
            <a:r>
              <a:rPr lang="en-AU" sz="2400" dirty="0" smtClean="0"/>
              <a:t>The Chinese-born prefer the city centre and inner suburbs</a:t>
            </a:r>
            <a:endParaRPr lang="en-AU" sz="2400" dirty="0"/>
          </a:p>
        </p:txBody>
      </p:sp>
      <p:sp>
        <p:nvSpPr>
          <p:cNvPr id="13" name="Rectangle 12"/>
          <p:cNvSpPr/>
          <p:nvPr/>
        </p:nvSpPr>
        <p:spPr>
          <a:xfrm>
            <a:off x="270425" y="5787498"/>
            <a:ext cx="8495887" cy="646331"/>
          </a:xfrm>
          <a:prstGeom prst="rect">
            <a:avLst/>
          </a:prstGeom>
          <a:noFill/>
          <a:ln w="9525">
            <a:noFill/>
            <a:miter lim="800000"/>
            <a:headEnd/>
            <a:tailEnd/>
          </a:ln>
          <a:effectLst/>
        </p:spPr>
        <p:txBody>
          <a:bodyPr wrap="square">
            <a:spAutoFit/>
          </a:bodyPr>
          <a:lstStyle/>
          <a:p>
            <a:pPr marL="179388" indent="-179388">
              <a:buSzPct val="120000"/>
              <a:buFontTx/>
              <a:buChar char="•"/>
            </a:pPr>
            <a:r>
              <a:rPr lang="en-AU" dirty="0" smtClean="0">
                <a:solidFill>
                  <a:srgbClr val="FF3333"/>
                </a:solidFill>
              </a:rPr>
              <a:t>Proportion of persons in Adelaide suburbs born in Mainland China at the 2011 Census</a:t>
            </a:r>
          </a:p>
        </p:txBody>
      </p:sp>
      <p:sp>
        <p:nvSpPr>
          <p:cNvPr id="6"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pic>
        <p:nvPicPr>
          <p:cNvPr id="16" name="Picture 15" descr="Chinese born Adelaide.jpg"/>
          <p:cNvPicPr>
            <a:picLocks noChangeAspect="1"/>
          </p:cNvPicPr>
          <p:nvPr/>
        </p:nvPicPr>
        <p:blipFill>
          <a:blip r:embed="rId2" cstate="screen"/>
          <a:srcRect/>
          <a:stretch>
            <a:fillRect/>
          </a:stretch>
        </p:blipFill>
        <p:spPr>
          <a:xfrm>
            <a:off x="1464732" y="931333"/>
            <a:ext cx="6214533" cy="4812852"/>
          </a:xfrm>
          <a:prstGeom prst="rect">
            <a:avLst/>
          </a:prstGeom>
          <a:ln>
            <a:noFill/>
          </a:ln>
        </p:spPr>
      </p:pic>
      <p:sp>
        <p:nvSpPr>
          <p:cNvPr id="21" name="TextBox 20"/>
          <p:cNvSpPr txBox="1"/>
          <p:nvPr/>
        </p:nvSpPr>
        <p:spPr>
          <a:xfrm>
            <a:off x="4637628" y="1030327"/>
            <a:ext cx="599523" cy="184666"/>
          </a:xfrm>
          <a:prstGeom prst="rect">
            <a:avLst/>
          </a:prstGeom>
          <a:noFill/>
        </p:spPr>
        <p:txBody>
          <a:bodyPr wrap="none" lIns="0" tIns="0" rIns="0" bIns="0" rtlCol="0">
            <a:spAutoFit/>
          </a:bodyPr>
          <a:lstStyle/>
          <a:p>
            <a:r>
              <a:rPr lang="en-AU" sz="1200" b="1" dirty="0" smtClean="0">
                <a:latin typeface="Arial Black" pitchFamily="34" charset="0"/>
              </a:rPr>
              <a:t>Gawler</a:t>
            </a:r>
          </a:p>
        </p:txBody>
      </p:sp>
      <p:sp>
        <p:nvSpPr>
          <p:cNvPr id="22" name="TextBox 21"/>
          <p:cNvSpPr txBox="1"/>
          <p:nvPr/>
        </p:nvSpPr>
        <p:spPr>
          <a:xfrm>
            <a:off x="3722528" y="1993878"/>
            <a:ext cx="778931" cy="184666"/>
          </a:xfrm>
          <a:prstGeom prst="rect">
            <a:avLst/>
          </a:prstGeom>
          <a:noFill/>
        </p:spPr>
        <p:txBody>
          <a:bodyPr wrap="none" lIns="0" tIns="0" rIns="0" bIns="0" rtlCol="0">
            <a:spAutoFit/>
          </a:bodyPr>
          <a:lstStyle/>
          <a:p>
            <a:r>
              <a:rPr lang="en-AU" sz="1200" b="1" dirty="0" smtClean="0">
                <a:latin typeface="Arial Black" pitchFamily="34" charset="0"/>
              </a:rPr>
              <a:t>Elizabeth</a:t>
            </a:r>
          </a:p>
        </p:txBody>
      </p:sp>
      <p:sp>
        <p:nvSpPr>
          <p:cNvPr id="23" name="TextBox 22"/>
          <p:cNvSpPr txBox="1"/>
          <p:nvPr/>
        </p:nvSpPr>
        <p:spPr>
          <a:xfrm>
            <a:off x="4051131" y="2862523"/>
            <a:ext cx="1220399" cy="184666"/>
          </a:xfrm>
          <a:prstGeom prst="rect">
            <a:avLst/>
          </a:prstGeom>
          <a:noFill/>
        </p:spPr>
        <p:txBody>
          <a:bodyPr wrap="none" lIns="0" tIns="0" rIns="0" bIns="0" rtlCol="0">
            <a:spAutoFit/>
          </a:bodyPr>
          <a:lstStyle/>
          <a:p>
            <a:r>
              <a:rPr lang="en-AU" sz="1200" b="1" dirty="0" smtClean="0">
                <a:latin typeface="Arial Black" pitchFamily="34" charset="0"/>
              </a:rPr>
              <a:t>Tea Tree Gully</a:t>
            </a:r>
          </a:p>
        </p:txBody>
      </p:sp>
      <p:sp>
        <p:nvSpPr>
          <p:cNvPr id="29" name="TextBox 28"/>
          <p:cNvSpPr txBox="1"/>
          <p:nvPr/>
        </p:nvSpPr>
        <p:spPr>
          <a:xfrm>
            <a:off x="3506246" y="3610054"/>
            <a:ext cx="735779" cy="184666"/>
          </a:xfrm>
          <a:prstGeom prst="rect">
            <a:avLst/>
          </a:prstGeom>
          <a:noFill/>
        </p:spPr>
        <p:txBody>
          <a:bodyPr wrap="none" lIns="0" tIns="0" rIns="0" bIns="0" rtlCol="0">
            <a:spAutoFit/>
          </a:bodyPr>
          <a:lstStyle/>
          <a:p>
            <a:r>
              <a:rPr lang="en-AU" sz="1200" b="1" dirty="0" smtClean="0">
                <a:latin typeface="Arial Black" pitchFamily="34" charset="0"/>
              </a:rPr>
              <a:t>Adelaide</a:t>
            </a:r>
          </a:p>
        </p:txBody>
      </p:sp>
      <p:sp>
        <p:nvSpPr>
          <p:cNvPr id="30" name="TextBox 29"/>
          <p:cNvSpPr txBox="1"/>
          <p:nvPr/>
        </p:nvSpPr>
        <p:spPr>
          <a:xfrm>
            <a:off x="5319290" y="5026845"/>
            <a:ext cx="1139607" cy="184666"/>
          </a:xfrm>
          <a:prstGeom prst="rect">
            <a:avLst/>
          </a:prstGeom>
          <a:noFill/>
        </p:spPr>
        <p:txBody>
          <a:bodyPr wrap="none" lIns="0" tIns="0" rIns="0" bIns="0" rtlCol="0">
            <a:spAutoFit/>
          </a:bodyPr>
          <a:lstStyle/>
          <a:p>
            <a:r>
              <a:rPr lang="en-AU" sz="1200" b="1" dirty="0" smtClean="0">
                <a:latin typeface="Arial Black" pitchFamily="34" charset="0"/>
              </a:rPr>
              <a:t>Mount Barker</a:t>
            </a:r>
          </a:p>
        </p:txBody>
      </p:sp>
      <p:pic>
        <p:nvPicPr>
          <p:cNvPr id="32" name="Picture 31" descr="Legend Chinese Indian born Adelaide.JPG"/>
          <p:cNvPicPr>
            <a:picLocks noChangeAspect="1"/>
          </p:cNvPicPr>
          <p:nvPr/>
        </p:nvPicPr>
        <p:blipFill>
          <a:blip r:embed="rId3" cstate="screen"/>
          <a:srcRect/>
          <a:stretch>
            <a:fillRect/>
          </a:stretch>
        </p:blipFill>
        <p:spPr>
          <a:xfrm>
            <a:off x="838201" y="4895851"/>
            <a:ext cx="1117600" cy="838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838200"/>
          </a:xfrm>
        </p:spPr>
        <p:txBody>
          <a:bodyPr>
            <a:noAutofit/>
          </a:bodyPr>
          <a:lstStyle/>
          <a:p>
            <a:r>
              <a:rPr lang="en-AU" sz="2400" dirty="0" smtClean="0"/>
              <a:t>Indians prefer the inner north</a:t>
            </a:r>
            <a:endParaRPr lang="en-AU" sz="2400" dirty="0"/>
          </a:p>
        </p:txBody>
      </p:sp>
      <p:sp>
        <p:nvSpPr>
          <p:cNvPr id="13" name="Rectangle 12"/>
          <p:cNvSpPr/>
          <p:nvPr/>
        </p:nvSpPr>
        <p:spPr>
          <a:xfrm>
            <a:off x="304292" y="5897564"/>
            <a:ext cx="8495887" cy="369332"/>
          </a:xfrm>
          <a:prstGeom prst="rect">
            <a:avLst/>
          </a:prstGeom>
          <a:noFill/>
          <a:ln w="9525">
            <a:noFill/>
            <a:miter lim="800000"/>
            <a:headEnd/>
            <a:tailEnd/>
          </a:ln>
          <a:effectLst/>
        </p:spPr>
        <p:txBody>
          <a:bodyPr wrap="square">
            <a:spAutoFit/>
          </a:bodyPr>
          <a:lstStyle/>
          <a:p>
            <a:pPr marL="179388" indent="-179388">
              <a:buSzPct val="120000"/>
              <a:buFontTx/>
              <a:buChar char="•"/>
              <a:tabLst>
                <a:tab pos="1619250" algn="l"/>
                <a:tab pos="4391025" algn="r"/>
                <a:tab pos="6276975" algn="r"/>
                <a:tab pos="8077200" algn="r"/>
              </a:tabLst>
            </a:pPr>
            <a:r>
              <a:rPr lang="en-AU" dirty="0" smtClean="0">
                <a:solidFill>
                  <a:srgbClr val="FF3333"/>
                </a:solidFill>
              </a:rPr>
              <a:t>Proportion of persons in Adelaide suburbs born in India at the 2011 Census</a:t>
            </a:r>
          </a:p>
        </p:txBody>
      </p:sp>
      <p:sp>
        <p:nvSpPr>
          <p:cNvPr id="6" name="Rectangle 19"/>
          <p:cNvSpPr>
            <a:spLocks/>
          </p:cNvSpPr>
          <p:nvPr/>
        </p:nvSpPr>
        <p:spPr bwMode="auto">
          <a:xfrm>
            <a:off x="-28575" y="6519864"/>
            <a:ext cx="9158288" cy="161925"/>
          </a:xfrm>
          <a:prstGeom prst="rect">
            <a:avLst/>
          </a:prstGeom>
          <a:noFill/>
          <a:ln w="9525">
            <a:noFill/>
            <a:miter lim="800000"/>
            <a:headEnd/>
            <a:tailEnd/>
          </a:ln>
        </p:spPr>
        <p:txBody>
          <a:bodyPr lIns="0" tIns="0" rIns="34137" bIns="0"/>
          <a:lstStyle/>
          <a:p>
            <a:pPr marL="33338" algn="r" defTabSz="576263"/>
            <a:r>
              <a:rPr lang="en-US" sz="600" dirty="0">
                <a:solidFill>
                  <a:srgbClr val="000000"/>
                </a:solidFill>
                <a:ea typeface="ヒラギノ角ゴ ProN W3" charset="-128"/>
                <a:sym typeface="Arial" charset="0"/>
              </a:rPr>
              <a:t>Source:  Based on Australian Bureau of Statistics data; </a:t>
            </a:r>
            <a:r>
              <a:rPr lang="en-US" sz="600" dirty="0" smtClean="0">
                <a:solidFill>
                  <a:srgbClr val="000000"/>
                </a:solidFill>
                <a:ea typeface="ヒラギノ角ゴ ProN W3" charset="-128"/>
                <a:sym typeface="Arial" charset="0"/>
              </a:rPr>
              <a:t>KPMG Demographics</a:t>
            </a:r>
            <a:endParaRPr lang="en-US" sz="600" dirty="0">
              <a:solidFill>
                <a:srgbClr val="000000"/>
              </a:solidFill>
              <a:ea typeface="ヒラギノ角ゴ ProN W3" charset="-128"/>
              <a:sym typeface="Arial" charset="0"/>
            </a:endParaRPr>
          </a:p>
        </p:txBody>
      </p:sp>
      <p:pic>
        <p:nvPicPr>
          <p:cNvPr id="12" name="Picture 11" descr="Indian born Adelaide.jpg"/>
          <p:cNvPicPr>
            <a:picLocks noChangeAspect="1"/>
          </p:cNvPicPr>
          <p:nvPr/>
        </p:nvPicPr>
        <p:blipFill>
          <a:blip r:embed="rId2" cstate="screen"/>
          <a:srcRect/>
          <a:stretch>
            <a:fillRect/>
          </a:stretch>
        </p:blipFill>
        <p:spPr>
          <a:xfrm>
            <a:off x="1764840" y="956734"/>
            <a:ext cx="5821292" cy="4690533"/>
          </a:xfrm>
          <a:prstGeom prst="rect">
            <a:avLst/>
          </a:prstGeom>
          <a:ln>
            <a:noFill/>
          </a:ln>
        </p:spPr>
      </p:pic>
      <p:sp>
        <p:nvSpPr>
          <p:cNvPr id="21" name="TextBox 20"/>
          <p:cNvSpPr txBox="1"/>
          <p:nvPr/>
        </p:nvSpPr>
        <p:spPr>
          <a:xfrm>
            <a:off x="4571092" y="1023676"/>
            <a:ext cx="599523" cy="184666"/>
          </a:xfrm>
          <a:prstGeom prst="rect">
            <a:avLst/>
          </a:prstGeom>
          <a:noFill/>
        </p:spPr>
        <p:txBody>
          <a:bodyPr wrap="none" lIns="0" tIns="0" rIns="0" bIns="0" rtlCol="0">
            <a:spAutoFit/>
          </a:bodyPr>
          <a:lstStyle/>
          <a:p>
            <a:r>
              <a:rPr lang="en-AU" sz="1200" b="1" dirty="0" smtClean="0">
                <a:latin typeface="Arial Black" pitchFamily="34" charset="0"/>
              </a:rPr>
              <a:t>Gawler</a:t>
            </a:r>
          </a:p>
        </p:txBody>
      </p:sp>
      <p:sp>
        <p:nvSpPr>
          <p:cNvPr id="22" name="TextBox 21"/>
          <p:cNvSpPr txBox="1"/>
          <p:nvPr/>
        </p:nvSpPr>
        <p:spPr>
          <a:xfrm>
            <a:off x="3589525" y="1953977"/>
            <a:ext cx="778931" cy="184666"/>
          </a:xfrm>
          <a:prstGeom prst="rect">
            <a:avLst/>
          </a:prstGeom>
          <a:noFill/>
        </p:spPr>
        <p:txBody>
          <a:bodyPr wrap="none" lIns="0" tIns="0" rIns="0" bIns="0" rtlCol="0">
            <a:spAutoFit/>
          </a:bodyPr>
          <a:lstStyle/>
          <a:p>
            <a:r>
              <a:rPr lang="en-AU" sz="1200" b="1" dirty="0" smtClean="0">
                <a:latin typeface="Arial Black" pitchFamily="34" charset="0"/>
              </a:rPr>
              <a:t>Elizabeth</a:t>
            </a:r>
          </a:p>
        </p:txBody>
      </p:sp>
      <p:sp>
        <p:nvSpPr>
          <p:cNvPr id="23" name="TextBox 22"/>
          <p:cNvSpPr txBox="1"/>
          <p:nvPr/>
        </p:nvSpPr>
        <p:spPr>
          <a:xfrm>
            <a:off x="3941401" y="2852547"/>
            <a:ext cx="1220399" cy="184666"/>
          </a:xfrm>
          <a:prstGeom prst="rect">
            <a:avLst/>
          </a:prstGeom>
          <a:noFill/>
        </p:spPr>
        <p:txBody>
          <a:bodyPr wrap="none" lIns="0" tIns="0" rIns="0" bIns="0" rtlCol="0">
            <a:spAutoFit/>
          </a:bodyPr>
          <a:lstStyle/>
          <a:p>
            <a:r>
              <a:rPr lang="en-AU" sz="1200" b="1" dirty="0" smtClean="0">
                <a:latin typeface="Arial Black" pitchFamily="34" charset="0"/>
              </a:rPr>
              <a:t>Tea Tree Gully</a:t>
            </a:r>
          </a:p>
        </p:txBody>
      </p:sp>
      <p:sp>
        <p:nvSpPr>
          <p:cNvPr id="29" name="TextBox 28"/>
          <p:cNvSpPr txBox="1"/>
          <p:nvPr/>
        </p:nvSpPr>
        <p:spPr>
          <a:xfrm>
            <a:off x="3349967" y="3556853"/>
            <a:ext cx="735779" cy="184666"/>
          </a:xfrm>
          <a:prstGeom prst="rect">
            <a:avLst/>
          </a:prstGeom>
          <a:noFill/>
        </p:spPr>
        <p:txBody>
          <a:bodyPr wrap="none" lIns="0" tIns="0" rIns="0" bIns="0" rtlCol="0">
            <a:spAutoFit/>
          </a:bodyPr>
          <a:lstStyle/>
          <a:p>
            <a:r>
              <a:rPr lang="en-AU" sz="1200" b="1" dirty="0" smtClean="0">
                <a:latin typeface="Arial Black" pitchFamily="34" charset="0"/>
              </a:rPr>
              <a:t>Adelaide</a:t>
            </a:r>
          </a:p>
        </p:txBody>
      </p:sp>
      <p:sp>
        <p:nvSpPr>
          <p:cNvPr id="30" name="TextBox 29"/>
          <p:cNvSpPr txBox="1"/>
          <p:nvPr/>
        </p:nvSpPr>
        <p:spPr>
          <a:xfrm>
            <a:off x="5282714" y="5013545"/>
            <a:ext cx="1139607" cy="184666"/>
          </a:xfrm>
          <a:prstGeom prst="rect">
            <a:avLst/>
          </a:prstGeom>
          <a:noFill/>
        </p:spPr>
        <p:txBody>
          <a:bodyPr wrap="none" lIns="0" tIns="0" rIns="0" bIns="0" rtlCol="0">
            <a:spAutoFit/>
          </a:bodyPr>
          <a:lstStyle/>
          <a:p>
            <a:r>
              <a:rPr lang="en-AU" sz="1200" b="1" dirty="0" smtClean="0">
                <a:latin typeface="Arial Black" pitchFamily="34" charset="0"/>
              </a:rPr>
              <a:t>Mount Barker</a:t>
            </a:r>
          </a:p>
        </p:txBody>
      </p:sp>
      <p:pic>
        <p:nvPicPr>
          <p:cNvPr id="32" name="Picture 31" descr="Legend Chinese Indian born Adelaide.JPG"/>
          <p:cNvPicPr>
            <a:picLocks noChangeAspect="1"/>
          </p:cNvPicPr>
          <p:nvPr/>
        </p:nvPicPr>
        <p:blipFill>
          <a:blip r:embed="rId3" cstate="screen"/>
          <a:srcRect/>
          <a:stretch>
            <a:fillRect/>
          </a:stretch>
        </p:blipFill>
        <p:spPr>
          <a:xfrm>
            <a:off x="838201" y="4876801"/>
            <a:ext cx="1117600" cy="83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4" name="Rectangle 4"/>
          <p:cNvSpPr>
            <a:spLocks noGrp="1" noChangeArrowheads="1"/>
          </p:cNvSpPr>
          <p:nvPr>
            <p:ph type="title"/>
          </p:nvPr>
        </p:nvSpPr>
        <p:spPr>
          <a:xfrm>
            <a:off x="304800" y="0"/>
            <a:ext cx="8587680" cy="838200"/>
          </a:xfrm>
        </p:spPr>
        <p:txBody>
          <a:bodyPr/>
          <a:lstStyle/>
          <a:p>
            <a:r>
              <a:rPr lang="en-AU" sz="2400" dirty="0" smtClean="0"/>
              <a:t>Lifestyle, commuter and resource towns are growing fastest in South Australia …</a:t>
            </a:r>
            <a:endParaRPr lang="en-AU" sz="2400" dirty="0" smtClean="0"/>
          </a:p>
        </p:txBody>
      </p:sp>
      <p:sp>
        <p:nvSpPr>
          <p:cNvPr id="993287" name="Rectangle 7"/>
          <p:cNvSpPr>
            <a:spLocks noChangeArrowheads="1"/>
          </p:cNvSpPr>
          <p:nvPr/>
        </p:nvSpPr>
        <p:spPr bwMode="auto">
          <a:xfrm>
            <a:off x="176305" y="1027645"/>
            <a:ext cx="4359835" cy="4339650"/>
          </a:xfrm>
          <a:prstGeom prst="rect">
            <a:avLst/>
          </a:prstGeom>
          <a:noFill/>
          <a:ln w="9525" algn="ctr">
            <a:noFill/>
            <a:miter lim="800000"/>
            <a:headEnd/>
            <a:tailEnd/>
          </a:ln>
          <a:effectLst/>
        </p:spPr>
        <p:txBody>
          <a:bodyPr wrap="square">
            <a:spAutoFit/>
          </a:bodyPr>
          <a:lstStyle/>
          <a:p>
            <a:pPr marL="342900" indent="-342900" algn="l">
              <a:spcBef>
                <a:spcPts val="600"/>
              </a:spcBef>
              <a:spcAft>
                <a:spcPts val="600"/>
              </a:spcAft>
              <a:tabLst>
                <a:tab pos="3227388" algn="r"/>
                <a:tab pos="4124325" algn="r"/>
                <a:tab pos="4303713" algn="r"/>
              </a:tabLst>
            </a:pPr>
            <a:r>
              <a:rPr lang="en-US" sz="1600" b="1" dirty="0">
                <a:solidFill>
                  <a:srgbClr val="00338D"/>
                </a:solidFill>
              </a:rPr>
              <a:t>		</a:t>
            </a:r>
            <a:r>
              <a:rPr lang="en-US" sz="1600" b="1" dirty="0" smtClean="0">
                <a:solidFill>
                  <a:srgbClr val="C00000"/>
                </a:solidFill>
              </a:rPr>
              <a:t>2011</a:t>
            </a:r>
            <a:r>
              <a:rPr lang="en-US" sz="1600" b="1" dirty="0">
                <a:solidFill>
                  <a:srgbClr val="C00000"/>
                </a:solidFill>
              </a:rPr>
              <a:t>	</a:t>
            </a:r>
            <a:r>
              <a:rPr lang="en-US" sz="1600" b="1" dirty="0" smtClean="0">
                <a:solidFill>
                  <a:srgbClr val="C00000"/>
                </a:solidFill>
              </a:rPr>
              <a:t>Change</a:t>
            </a:r>
            <a:endParaRPr lang="en-US" sz="1600" b="1" dirty="0">
              <a:solidFill>
                <a:srgbClr val="C00000"/>
              </a:solidFill>
            </a:endParaRP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Adelaide	 1,103,979 	6%</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Mount Gambier	 25,200 	7%</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Gawler	 23,957 	20%</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Victor Harbor-Goolwa	 23,486 	126%</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Whyalla	 21,736 	3%</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Murray Bridge	 15,968 	14%</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Crafers-Bridgewater	 14,617 	9%</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Mount Barker	 14,452 	25%</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Port Lincoln	 14,086 	8%</a:t>
            </a:r>
          </a:p>
          <a:p>
            <a:pPr marL="342900" indent="-342900">
              <a:spcBef>
                <a:spcPts val="600"/>
              </a:spcBef>
              <a:spcAft>
                <a:spcPts val="600"/>
              </a:spcAft>
              <a:buFontTx/>
              <a:buAutoNum type="arabicPeriod"/>
              <a:tabLst>
                <a:tab pos="3227388" algn="r"/>
                <a:tab pos="4124325" algn="r"/>
                <a:tab pos="4303713" algn="r"/>
              </a:tabLst>
            </a:pPr>
            <a:r>
              <a:rPr lang="en-US" sz="1600" b="1" dirty="0" smtClean="0">
                <a:solidFill>
                  <a:srgbClr val="00338D"/>
                </a:solidFill>
              </a:rPr>
              <a:t>Port Pirie	 13,819 	5%</a:t>
            </a:r>
          </a:p>
        </p:txBody>
      </p:sp>
      <p:sp>
        <p:nvSpPr>
          <p:cNvPr id="993385" name="Rectangle 105"/>
          <p:cNvSpPr>
            <a:spLocks noChangeArrowheads="1"/>
          </p:cNvSpPr>
          <p:nvPr/>
        </p:nvSpPr>
        <p:spPr bwMode="auto">
          <a:xfrm>
            <a:off x="4699843" y="1027645"/>
            <a:ext cx="4354512" cy="4339650"/>
          </a:xfrm>
          <a:prstGeom prst="rect">
            <a:avLst/>
          </a:prstGeom>
          <a:noFill/>
          <a:ln w="9525" algn="ctr">
            <a:noFill/>
            <a:miter lim="800000"/>
            <a:headEnd/>
            <a:tailEnd/>
          </a:ln>
          <a:effectLst/>
        </p:spPr>
        <p:txBody>
          <a:bodyPr>
            <a:spAutoFit/>
          </a:bodyPr>
          <a:lstStyle/>
          <a:p>
            <a:pPr marL="363538" indent="-363538" algn="l">
              <a:spcBef>
                <a:spcPts val="600"/>
              </a:spcBef>
              <a:spcAft>
                <a:spcPts val="600"/>
              </a:spcAft>
              <a:tabLst>
                <a:tab pos="3227388" algn="r"/>
                <a:tab pos="4124325" algn="r"/>
              </a:tabLst>
            </a:pPr>
            <a:r>
              <a:rPr lang="en-US" sz="1600" b="1" dirty="0">
                <a:solidFill>
                  <a:srgbClr val="00338D"/>
                </a:solidFill>
              </a:rPr>
              <a:t>		</a:t>
            </a:r>
            <a:r>
              <a:rPr lang="en-US" sz="1600" b="1" dirty="0" smtClean="0">
                <a:solidFill>
                  <a:srgbClr val="C00000"/>
                </a:solidFill>
              </a:rPr>
              <a:t>2011</a:t>
            </a:r>
            <a:r>
              <a:rPr lang="en-US" sz="1600" b="1" dirty="0">
                <a:solidFill>
                  <a:srgbClr val="C00000"/>
                </a:solidFill>
              </a:rPr>
              <a:t>	</a:t>
            </a:r>
            <a:r>
              <a:rPr lang="en-US" sz="1600" b="1" dirty="0" smtClean="0">
                <a:solidFill>
                  <a:srgbClr val="C00000"/>
                </a:solidFill>
              </a:rPr>
              <a:t>Change</a:t>
            </a:r>
            <a:endParaRPr lang="en-US" sz="1600" b="1" dirty="0">
              <a:solidFill>
                <a:srgbClr val="C00000"/>
              </a:solidFill>
            </a:endParaRP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Port Augusta	 13,505 	2%</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Strathalbyn	 5,292 	36%</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Nuriootpa	 5,214 	18%</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Naracoorte	 4,909 	0%</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Millicent	 4,796 	1%</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Roxby Downs	 4,702 	22%</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Kadina	 4,468 	11%</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Renmark	 4,388 	1%</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Tanunda	 4,215 	1%</a:t>
            </a:r>
          </a:p>
          <a:p>
            <a:pPr marL="363538" indent="-363538">
              <a:spcBef>
                <a:spcPts val="600"/>
              </a:spcBef>
              <a:spcAft>
                <a:spcPts val="600"/>
              </a:spcAft>
              <a:buFontTx/>
              <a:buAutoNum type="arabicPeriod" startAt="11"/>
              <a:tabLst>
                <a:tab pos="3227388" algn="r"/>
                <a:tab pos="4124325" algn="r"/>
              </a:tabLst>
            </a:pPr>
            <a:r>
              <a:rPr lang="en-US" sz="1600" b="1" dirty="0" smtClean="0">
                <a:solidFill>
                  <a:srgbClr val="00338D"/>
                </a:solidFill>
              </a:rPr>
              <a:t>Nairne	 4,198 	21%</a:t>
            </a:r>
          </a:p>
        </p:txBody>
      </p:sp>
      <p:sp>
        <p:nvSpPr>
          <p:cNvPr id="9" name="Rectangle 106"/>
          <p:cNvSpPr>
            <a:spLocks noChangeArrowheads="1"/>
          </p:cNvSpPr>
          <p:nvPr/>
        </p:nvSpPr>
        <p:spPr bwMode="auto">
          <a:xfrm>
            <a:off x="265113" y="5713786"/>
            <a:ext cx="8878887" cy="553998"/>
          </a:xfrm>
          <a:prstGeom prst="rect">
            <a:avLst/>
          </a:prstGeom>
          <a:noFill/>
          <a:ln w="9525" algn="ctr">
            <a:noFill/>
            <a:miter lim="800000"/>
            <a:headEnd/>
            <a:tailEnd/>
          </a:ln>
          <a:effectLst/>
        </p:spPr>
        <p:txBody>
          <a:bodyPr wrap="square" lIns="0" tIns="0" rIns="0" bIns="0">
            <a:spAutoFit/>
          </a:bodyPr>
          <a:lstStyle/>
          <a:p>
            <a:pPr marL="179388" indent="-179388">
              <a:buSzPct val="150000"/>
              <a:buFontTx/>
              <a:buChar char="•"/>
            </a:pPr>
            <a:r>
              <a:rPr lang="en-AU" dirty="0" smtClean="0">
                <a:solidFill>
                  <a:srgbClr val="FF3333"/>
                </a:solidFill>
              </a:rPr>
              <a:t>1-20 </a:t>
            </a:r>
            <a:r>
              <a:rPr lang="en-AU" dirty="0">
                <a:solidFill>
                  <a:srgbClr val="FF3333"/>
                </a:solidFill>
              </a:rPr>
              <a:t>largest urban centres </a:t>
            </a:r>
            <a:r>
              <a:rPr lang="en-AU" dirty="0" smtClean="0">
                <a:solidFill>
                  <a:srgbClr val="FF3333"/>
                </a:solidFill>
              </a:rPr>
              <a:t>in South Australia at 2011 and per cent change </a:t>
            </a:r>
            <a:r>
              <a:rPr lang="en-AU" dirty="0">
                <a:solidFill>
                  <a:srgbClr val="FF3333"/>
                </a:solidFill>
              </a:rPr>
              <a:t>over the previous 5 </a:t>
            </a:r>
            <a:r>
              <a:rPr lang="en-AU" dirty="0" smtClean="0">
                <a:solidFill>
                  <a:srgbClr val="FF3333"/>
                </a:solidFill>
              </a:rPr>
              <a:t>years (note: the geographic definition of some towns is not consistent)</a:t>
            </a:r>
            <a:endParaRPr lang="en-AU" dirty="0">
              <a:solidFill>
                <a:srgbClr val="FF3333"/>
              </a:solidFill>
            </a:endParaRPr>
          </a:p>
        </p:txBody>
      </p:sp>
      <p:sp>
        <p:nvSpPr>
          <p:cNvPr id="11" name="Text Box 5"/>
          <p:cNvSpPr txBox="1">
            <a:spLocks noChangeArrowheads="1"/>
          </p:cNvSpPr>
          <p:nvPr/>
        </p:nvSpPr>
        <p:spPr bwMode="auto">
          <a:xfrm>
            <a:off x="0" y="6453336"/>
            <a:ext cx="9144000" cy="184666"/>
          </a:xfrm>
          <a:prstGeom prst="rect">
            <a:avLst/>
          </a:prstGeom>
          <a:noFill/>
          <a:ln w="9525">
            <a:noFill/>
            <a:miter lim="800000"/>
            <a:headEnd/>
            <a:tailEnd/>
          </a:ln>
        </p:spPr>
        <p:txBody>
          <a:bodyPr>
            <a:spAutoFit/>
          </a:bodyPr>
          <a:lstStyle/>
          <a:p>
            <a:pPr algn="r"/>
            <a:r>
              <a:rPr lang="en-AU" sz="600" b="0" dirty="0">
                <a:solidFill>
                  <a:srgbClr val="000000"/>
                </a:solidFill>
              </a:rPr>
              <a:t>Source: Based on Australian Bureau of Statistics data; </a:t>
            </a:r>
            <a:r>
              <a:rPr lang="en-AU" sz="600" b="0" dirty="0" smtClean="0">
                <a:solidFill>
                  <a:srgbClr val="000000"/>
                </a:solidFill>
              </a:rPr>
              <a:t>KPMG </a:t>
            </a:r>
            <a:r>
              <a:rPr lang="en-AU" sz="600" b="0" dirty="0" smtClean="0">
                <a:solidFill>
                  <a:srgbClr val="000000"/>
                </a:solidFill>
              </a:rPr>
              <a:t>Demographics</a:t>
            </a:r>
            <a:endParaRPr lang="en-AU" sz="6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4" name="Rectangle 4"/>
          <p:cNvSpPr>
            <a:spLocks noGrp="1" noChangeArrowheads="1"/>
          </p:cNvSpPr>
          <p:nvPr>
            <p:ph type="title"/>
          </p:nvPr>
        </p:nvSpPr>
        <p:spPr>
          <a:xfrm>
            <a:off x="304800" y="0"/>
            <a:ext cx="8587680" cy="838200"/>
          </a:xfrm>
        </p:spPr>
        <p:txBody>
          <a:bodyPr/>
          <a:lstStyle/>
          <a:p>
            <a:r>
              <a:rPr lang="en-AU" sz="2400" dirty="0" smtClean="0"/>
              <a:t>… which places pressure on the state government’s ability to deliver library and other community services</a:t>
            </a:r>
            <a:endParaRPr lang="en-AU" sz="2400" dirty="0" smtClean="0"/>
          </a:p>
        </p:txBody>
      </p:sp>
      <p:sp>
        <p:nvSpPr>
          <p:cNvPr id="993287" name="Rectangle 7"/>
          <p:cNvSpPr>
            <a:spLocks noChangeArrowheads="1"/>
          </p:cNvSpPr>
          <p:nvPr/>
        </p:nvSpPr>
        <p:spPr bwMode="auto">
          <a:xfrm>
            <a:off x="176305" y="1027645"/>
            <a:ext cx="4359835" cy="4339650"/>
          </a:xfrm>
          <a:prstGeom prst="rect">
            <a:avLst/>
          </a:prstGeom>
          <a:noFill/>
          <a:ln w="9525" algn="ctr">
            <a:noFill/>
            <a:miter lim="800000"/>
            <a:headEnd/>
            <a:tailEnd/>
          </a:ln>
          <a:effectLst/>
        </p:spPr>
        <p:txBody>
          <a:bodyPr wrap="square">
            <a:spAutoFit/>
          </a:bodyPr>
          <a:lstStyle/>
          <a:p>
            <a:pPr marL="342900" indent="-342900" algn="l">
              <a:spcBef>
                <a:spcPts val="600"/>
              </a:spcBef>
              <a:spcAft>
                <a:spcPts val="600"/>
              </a:spcAft>
              <a:tabLst>
                <a:tab pos="3227388" algn="r"/>
                <a:tab pos="4124325" algn="r"/>
                <a:tab pos="4303713" algn="r"/>
              </a:tabLst>
            </a:pPr>
            <a:r>
              <a:rPr lang="en-US" sz="1600" b="1" dirty="0">
                <a:solidFill>
                  <a:srgbClr val="00338D"/>
                </a:solidFill>
              </a:rPr>
              <a:t>		</a:t>
            </a:r>
            <a:r>
              <a:rPr lang="en-US" sz="1600" b="1" dirty="0" smtClean="0">
                <a:solidFill>
                  <a:srgbClr val="C00000"/>
                </a:solidFill>
              </a:rPr>
              <a:t>2011</a:t>
            </a:r>
            <a:r>
              <a:rPr lang="en-US" sz="1600" b="1" dirty="0">
                <a:solidFill>
                  <a:srgbClr val="C00000"/>
                </a:solidFill>
              </a:rPr>
              <a:t>	</a:t>
            </a:r>
            <a:r>
              <a:rPr lang="en-US" sz="1600" b="1" dirty="0" smtClean="0">
                <a:solidFill>
                  <a:srgbClr val="C00000"/>
                </a:solidFill>
              </a:rPr>
              <a:t>Change</a:t>
            </a:r>
            <a:endParaRPr lang="en-US" sz="1600" b="1" dirty="0">
              <a:solidFill>
                <a:srgbClr val="C00000"/>
              </a:solidFill>
            </a:endParaRP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Berri	4,101	2%</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Loxton	3,795	11%</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Moonta	3,659	9%</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Clare	3,277	7%</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Wallaroo	3,159	4%</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McLaren Vale	3,042	5%</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Bordertown	2,550	-1%</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Kapunda	2,483	0%</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Angle Vale	2,363	73%</a:t>
            </a:r>
          </a:p>
          <a:p>
            <a:pPr marL="342900" indent="-342900">
              <a:spcBef>
                <a:spcPts val="600"/>
              </a:spcBef>
              <a:spcAft>
                <a:spcPts val="600"/>
              </a:spcAft>
              <a:buFont typeface="+mj-lt"/>
              <a:buAutoNum type="arabicPeriod" startAt="21"/>
              <a:tabLst>
                <a:tab pos="3227388" algn="r"/>
                <a:tab pos="4124325" algn="r"/>
                <a:tab pos="4303713" algn="r"/>
              </a:tabLst>
            </a:pPr>
            <a:r>
              <a:rPr lang="it-IT" sz="1600" b="1" dirty="0" smtClean="0">
                <a:solidFill>
                  <a:srgbClr val="00338D"/>
                </a:solidFill>
              </a:rPr>
              <a:t>Ceduna	2,290	-1%</a:t>
            </a:r>
          </a:p>
        </p:txBody>
      </p:sp>
      <p:sp>
        <p:nvSpPr>
          <p:cNvPr id="993385" name="Rectangle 105"/>
          <p:cNvSpPr>
            <a:spLocks noChangeArrowheads="1"/>
          </p:cNvSpPr>
          <p:nvPr/>
        </p:nvSpPr>
        <p:spPr bwMode="auto">
          <a:xfrm>
            <a:off x="4699843" y="1027645"/>
            <a:ext cx="4354512" cy="4339650"/>
          </a:xfrm>
          <a:prstGeom prst="rect">
            <a:avLst/>
          </a:prstGeom>
          <a:noFill/>
          <a:ln w="9525" algn="ctr">
            <a:noFill/>
            <a:miter lim="800000"/>
            <a:headEnd/>
            <a:tailEnd/>
          </a:ln>
          <a:effectLst/>
        </p:spPr>
        <p:txBody>
          <a:bodyPr>
            <a:spAutoFit/>
          </a:bodyPr>
          <a:lstStyle/>
          <a:p>
            <a:pPr marL="363538" indent="-363538" algn="l">
              <a:spcBef>
                <a:spcPts val="600"/>
              </a:spcBef>
              <a:spcAft>
                <a:spcPts val="600"/>
              </a:spcAft>
              <a:tabLst>
                <a:tab pos="3227388" algn="r"/>
                <a:tab pos="4124325" algn="r"/>
              </a:tabLst>
            </a:pPr>
            <a:r>
              <a:rPr lang="en-US" sz="1600" b="1" dirty="0">
                <a:solidFill>
                  <a:srgbClr val="00338D"/>
                </a:solidFill>
              </a:rPr>
              <a:t>		</a:t>
            </a:r>
            <a:r>
              <a:rPr lang="en-US" sz="1600" b="1" dirty="0" smtClean="0">
                <a:solidFill>
                  <a:srgbClr val="C00000"/>
                </a:solidFill>
              </a:rPr>
              <a:t>2011</a:t>
            </a:r>
            <a:r>
              <a:rPr lang="en-US" sz="1600" b="1" dirty="0">
                <a:solidFill>
                  <a:srgbClr val="C00000"/>
                </a:solidFill>
              </a:rPr>
              <a:t>	</a:t>
            </a:r>
            <a:r>
              <a:rPr lang="en-US" sz="1600" b="1" dirty="0" smtClean="0">
                <a:solidFill>
                  <a:srgbClr val="C00000"/>
                </a:solidFill>
              </a:rPr>
              <a:t>Change</a:t>
            </a:r>
            <a:endParaRPr lang="en-US" sz="1600" b="1" dirty="0">
              <a:solidFill>
                <a:srgbClr val="C00000"/>
              </a:solidFill>
            </a:endParaRP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Mannum	2,166	6%</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Willunga	2,094	0%</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Hahndorf	2,091	16%</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Lobethal	1,957	6%</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Angaston	1,942	4%</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Barmera	1,913	-1%</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Williamstown	1,880	31%</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Woodside	1,842	1%</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Balaklava	1,829	12%</a:t>
            </a:r>
          </a:p>
          <a:p>
            <a:pPr marL="363538" indent="-363538">
              <a:spcBef>
                <a:spcPts val="600"/>
              </a:spcBef>
              <a:spcAft>
                <a:spcPts val="600"/>
              </a:spcAft>
              <a:buFont typeface="+mj-lt"/>
              <a:buAutoNum type="arabicPeriod" startAt="31"/>
              <a:tabLst>
                <a:tab pos="3227388" algn="r"/>
                <a:tab pos="4124325" algn="r"/>
              </a:tabLst>
            </a:pPr>
            <a:r>
              <a:rPr lang="en-US" sz="1600" b="1" dirty="0" smtClean="0">
                <a:solidFill>
                  <a:srgbClr val="00338D"/>
                </a:solidFill>
              </a:rPr>
              <a:t>Two Wells	1,764	146%</a:t>
            </a:r>
          </a:p>
        </p:txBody>
      </p:sp>
      <p:sp>
        <p:nvSpPr>
          <p:cNvPr id="9" name="Rectangle 106"/>
          <p:cNvSpPr>
            <a:spLocks noChangeArrowheads="1"/>
          </p:cNvSpPr>
          <p:nvPr/>
        </p:nvSpPr>
        <p:spPr bwMode="auto">
          <a:xfrm>
            <a:off x="265113" y="5668963"/>
            <a:ext cx="8878887" cy="553998"/>
          </a:xfrm>
          <a:prstGeom prst="rect">
            <a:avLst/>
          </a:prstGeom>
          <a:noFill/>
          <a:ln w="9525" algn="ctr">
            <a:noFill/>
            <a:miter lim="800000"/>
            <a:headEnd/>
            <a:tailEnd/>
          </a:ln>
          <a:effectLst/>
        </p:spPr>
        <p:txBody>
          <a:bodyPr wrap="square" lIns="0" tIns="0" rIns="0" bIns="0">
            <a:spAutoFit/>
          </a:bodyPr>
          <a:lstStyle/>
          <a:p>
            <a:pPr marL="179388" indent="-179388">
              <a:buSzPct val="150000"/>
              <a:buFontTx/>
              <a:buChar char="•"/>
            </a:pPr>
            <a:r>
              <a:rPr lang="en-AU" dirty="0" smtClean="0">
                <a:solidFill>
                  <a:srgbClr val="FF3333"/>
                </a:solidFill>
              </a:rPr>
              <a:t>21-40 </a:t>
            </a:r>
            <a:r>
              <a:rPr lang="en-AU" dirty="0">
                <a:solidFill>
                  <a:srgbClr val="FF3333"/>
                </a:solidFill>
              </a:rPr>
              <a:t>largest urban centres </a:t>
            </a:r>
            <a:r>
              <a:rPr lang="en-AU" dirty="0" smtClean="0">
                <a:solidFill>
                  <a:srgbClr val="FF3333"/>
                </a:solidFill>
              </a:rPr>
              <a:t>in South Australia at 2011 and per cent change </a:t>
            </a:r>
            <a:r>
              <a:rPr lang="en-AU" dirty="0">
                <a:solidFill>
                  <a:srgbClr val="FF3333"/>
                </a:solidFill>
              </a:rPr>
              <a:t>over the previous 5 </a:t>
            </a:r>
            <a:r>
              <a:rPr lang="en-AU" dirty="0" smtClean="0">
                <a:solidFill>
                  <a:srgbClr val="FF3333"/>
                </a:solidFill>
              </a:rPr>
              <a:t>years (note: the geographic definition of some towns is not consistent)</a:t>
            </a:r>
            <a:endParaRPr lang="en-AU" dirty="0">
              <a:solidFill>
                <a:srgbClr val="FF3333"/>
              </a:solidFill>
            </a:endParaRPr>
          </a:p>
        </p:txBody>
      </p:sp>
      <p:sp>
        <p:nvSpPr>
          <p:cNvPr id="11" name="Text Box 5"/>
          <p:cNvSpPr txBox="1">
            <a:spLocks noChangeArrowheads="1"/>
          </p:cNvSpPr>
          <p:nvPr/>
        </p:nvSpPr>
        <p:spPr bwMode="auto">
          <a:xfrm>
            <a:off x="0" y="6453336"/>
            <a:ext cx="9144000" cy="184666"/>
          </a:xfrm>
          <a:prstGeom prst="rect">
            <a:avLst/>
          </a:prstGeom>
          <a:noFill/>
          <a:ln w="9525">
            <a:noFill/>
            <a:miter lim="800000"/>
            <a:headEnd/>
            <a:tailEnd/>
          </a:ln>
        </p:spPr>
        <p:txBody>
          <a:bodyPr>
            <a:spAutoFit/>
          </a:bodyPr>
          <a:lstStyle/>
          <a:p>
            <a:pPr algn="r"/>
            <a:r>
              <a:rPr lang="en-AU" sz="600" b="0" dirty="0">
                <a:solidFill>
                  <a:srgbClr val="000000"/>
                </a:solidFill>
              </a:rPr>
              <a:t>Source: Based on Australian Bureau of Statistics data; </a:t>
            </a:r>
            <a:r>
              <a:rPr lang="en-AU" sz="600" b="0" dirty="0" smtClean="0">
                <a:solidFill>
                  <a:srgbClr val="000000"/>
                </a:solidFill>
              </a:rPr>
              <a:t>KPMG </a:t>
            </a:r>
            <a:r>
              <a:rPr lang="en-AU" sz="600" b="0" dirty="0" smtClean="0">
                <a:solidFill>
                  <a:srgbClr val="000000"/>
                </a:solidFill>
              </a:rPr>
              <a:t>Demographics</a:t>
            </a:r>
            <a:endParaRPr lang="en-AU" sz="6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5" grpId="0"/>
    </p:bld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Screen"/>
  <p:tag name="KEYWORD" val="SCREEN"/>
  <p:tag name="TEMPLATEVERSION" val="16/01/2011 17:14:18"/>
</p:tagLst>
</file>

<file path=ppt/theme/theme1.xml><?xml version="1.0" encoding="utf-8"?>
<a:theme xmlns:a="http://schemas.openxmlformats.org/drawingml/2006/main" name="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29471</TotalTime>
  <Words>1514</Words>
  <Application>Microsoft Office PowerPoint</Application>
  <PresentationFormat>On-screen Show (4:3)</PresentationFormat>
  <Paragraphs>544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CREATE SCREEN</vt:lpstr>
      <vt:lpstr>Public Libraries SA   Future Proofing SA Libraries:  How Social and Demographic Change Will Underpin Demand for Knowledge Facilitators  Bernard Salt  10 September 2013</vt:lpstr>
      <vt:lpstr>Slide 2</vt:lpstr>
      <vt:lpstr>Australians are reluctant to move inland from the capital cities or the coast</vt:lpstr>
      <vt:lpstr>The Chinese and Indians are shaping South Australia’s ethnic mix</vt:lpstr>
      <vt:lpstr>Volunteering, belief and support services varies by suburb and town throughout South Australia</vt:lpstr>
      <vt:lpstr>The Chinese-born prefer the city centre and inner suburbs</vt:lpstr>
      <vt:lpstr>Indians prefer the inner north</vt:lpstr>
      <vt:lpstr>Lifestyle, commuter and resource towns are growing fastest in South Australia …</vt:lpstr>
      <vt:lpstr>… which places pressure on the state government’s ability to deliver library and other community services</vt:lpstr>
      <vt:lpstr>Surge expected in SA’s primary school and retired populations … challenge or opportunity for library services?</vt:lpstr>
      <vt:lpstr>Increasing life expectancy is creating new stages of the lifecycle … with enhanced demands on library services?</vt:lpstr>
      <vt:lpstr>Meet the new ‘surging silver consumer’ … here are Boomers redefining how life is lived beyond the 50s</vt:lpstr>
      <vt:lpstr>There has been a shift in the Australian economy … away from manufacturing and towards healthcare</vt:lpstr>
      <vt:lpstr>South Australia is shifting away from manufacturing and into a services economy … perhaps requiring new skills</vt:lpstr>
      <vt:lpstr>Fewer jobs in manufacturing and agriculture … the state must engage with the knowledge economy</vt:lpstr>
      <vt:lpstr>Australia’s library staff is ageing … does this mean there is opportunity for, or risk of, generational change?</vt:lpstr>
      <vt:lpstr>Baby boomers will re-engineer retirement in the coming decade … beware the rise of the grumpy retiree!</vt:lpstr>
      <vt:lpstr>Introducing Adelaide’s bachelor hotspot …</vt:lpstr>
      <vt:lpstr>Contact</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Outlook  Bernard Salt</dc:title>
  <dc:creator>fmevans</dc:creator>
  <cp:keywords>v.1.1</cp:keywords>
  <dc:description>built by: www.mediasterling.com</dc:description>
  <cp:lastModifiedBy>fmevans</cp:lastModifiedBy>
  <cp:revision>1886</cp:revision>
  <dcterms:created xsi:type="dcterms:W3CDTF">2010-11-23T01:52:37Z</dcterms:created>
  <dcterms:modified xsi:type="dcterms:W3CDTF">2013-08-28T06:41:55Z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ies>
</file>