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5" r:id="rId2"/>
    <p:sldMasterId id="2147483667" r:id="rId3"/>
  </p:sldMasterIdLst>
  <p:notesMasterIdLst>
    <p:notesMasterId r:id="rId23"/>
  </p:notesMasterIdLst>
  <p:sldIdLst>
    <p:sldId id="264" r:id="rId4"/>
    <p:sldId id="265" r:id="rId5"/>
    <p:sldId id="285" r:id="rId6"/>
    <p:sldId id="267" r:id="rId7"/>
    <p:sldId id="283" r:id="rId8"/>
    <p:sldId id="269" r:id="rId9"/>
    <p:sldId id="268" r:id="rId10"/>
    <p:sldId id="280" r:id="rId11"/>
    <p:sldId id="284" r:id="rId12"/>
    <p:sldId id="270" r:id="rId13"/>
    <p:sldId id="273" r:id="rId14"/>
    <p:sldId id="274" r:id="rId15"/>
    <p:sldId id="290" r:id="rId16"/>
    <p:sldId id="289" r:id="rId17"/>
    <p:sldId id="288" r:id="rId18"/>
    <p:sldId id="287" r:id="rId19"/>
    <p:sldId id="286" r:id="rId20"/>
    <p:sldId id="281" r:id="rId21"/>
    <p:sldId id="282" r:id="rId22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7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598" autoAdjust="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/>
        <p:guide pos="74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F43DD-DB4B-4EE5-ADB9-F4881ADE87DA}" type="datetimeFigureOut">
              <a:rPr lang="en-US" smtClean="0"/>
              <a:t>27-Mar-19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6A1B4-69D7-4D9B-8C51-3E01E876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3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Infrastructure – air conditioning, leaking roof, toilets blocking,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6A1B4-69D7-4D9B-8C51-3E01E876D4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30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AU" dirty="0" smtClean="0"/>
              <a:t>7</a:t>
            </a:r>
            <a:r>
              <a:rPr lang="en-AU" baseline="30000" dirty="0" smtClean="0"/>
              <a:t>th</a:t>
            </a:r>
            <a:r>
              <a:rPr lang="en-AU" dirty="0" smtClean="0"/>
              <a:t> December 2017 – sod turning ceremony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 smtClean="0"/>
              <a:t>Early 2018 – site preparation.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 smtClean="0"/>
              <a:t>April 2018 - Hawthorn Community Centre established as library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 smtClean="0"/>
              <a:t>July 2018 – Mitcham Library totally closed 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 smtClean="0"/>
              <a:t>July 2018 – North car park completed.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 smtClean="0"/>
              <a:t>November 2018 – lockup stage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 smtClean="0"/>
              <a:t>December 2018 – completed building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 smtClean="0"/>
              <a:t>January 2019 – completion checks and relocation of services, testing.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 smtClean="0"/>
              <a:t>January 23</a:t>
            </a:r>
            <a:r>
              <a:rPr lang="en-AU" baseline="30000" dirty="0" smtClean="0"/>
              <a:t>rd</a:t>
            </a:r>
            <a:r>
              <a:rPr lang="en-AU" dirty="0" smtClean="0"/>
              <a:t> 2019 – official opening ceremony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 smtClean="0"/>
              <a:t>January 29</a:t>
            </a:r>
            <a:r>
              <a:rPr lang="en-AU" baseline="30000" dirty="0" smtClean="0"/>
              <a:t>th</a:t>
            </a:r>
            <a:r>
              <a:rPr lang="en-AU" dirty="0" smtClean="0"/>
              <a:t> 2019 – open to public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AU" dirty="0" smtClean="0"/>
              <a:t>February 16</a:t>
            </a:r>
            <a:r>
              <a:rPr lang="en-AU" baseline="30000" dirty="0" smtClean="0"/>
              <a:t>th</a:t>
            </a:r>
            <a:r>
              <a:rPr lang="en-AU" dirty="0" smtClean="0"/>
              <a:t> 2019 – Family fun 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6A1B4-69D7-4D9B-8C51-3E01E876D4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Meet and greet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 smtClean="0"/>
              <a:t>Adhoc</a:t>
            </a:r>
            <a:r>
              <a:rPr lang="en-US" dirty="0" smtClean="0"/>
              <a:t> advice/referrals/research/assistance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Shelving, shelf reading, tidy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Phone enquiries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Recording of statistics – manual and online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Floor roaming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Safety assessments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Monitoring of the user experience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Computers and portable device assistance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Shift handovers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Mixture of qualified and unqualified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6A1B4-69D7-4D9B-8C51-3E01E876D4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27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/>
          <p:cNvSpPr>
            <a:spLocks/>
          </p:cNvSpPr>
          <p:nvPr/>
        </p:nvSpPr>
        <p:spPr bwMode="auto">
          <a:xfrm>
            <a:off x="1187450" y="4857750"/>
            <a:ext cx="6480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CA" altLang="en-US" sz="1600" smtClean="0">
                <a:solidFill>
                  <a:schemeClr val="bg1"/>
                </a:solidFill>
                <a:latin typeface="Calibri" pitchFamily="34" charset="0"/>
              </a:rPr>
              <a:t>Presented by the City of Mitcham</a:t>
            </a:r>
          </a:p>
        </p:txBody>
      </p:sp>
      <p:sp>
        <p:nvSpPr>
          <p:cNvPr id="199682" name="Espace réservé du titre 1"/>
          <p:cNvSpPr>
            <a:spLocks noGrp="1"/>
          </p:cNvSpPr>
          <p:nvPr>
            <p:ph type="ctrTitle"/>
          </p:nvPr>
        </p:nvSpPr>
        <p:spPr>
          <a:xfrm>
            <a:off x="1187450" y="2698750"/>
            <a:ext cx="6480175" cy="549275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Click to edit Master title style</a:t>
            </a:r>
          </a:p>
        </p:txBody>
      </p:sp>
      <p:sp>
        <p:nvSpPr>
          <p:cNvPr id="199683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187450" y="3351213"/>
            <a:ext cx="6480175" cy="365125"/>
          </a:xfrm>
        </p:spPr>
        <p:txBody>
          <a:bodyPr/>
          <a:lstStyle>
            <a:lvl1pPr marL="0" indent="0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Click to edit Master subtitle style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438400" y="6381750"/>
            <a:ext cx="2133600" cy="182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5B714-2BAF-4766-8230-CF9796070800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6613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84062-9E3E-4770-9A49-0BF5FCED1C63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64752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02350" y="569913"/>
            <a:ext cx="1638300" cy="27955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7450" y="569913"/>
            <a:ext cx="4762500" cy="27955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E71F7-C179-4B4D-9098-40B104359A2F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7876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/>
          <p:cNvSpPr>
            <a:spLocks/>
          </p:cNvSpPr>
          <p:nvPr/>
        </p:nvSpPr>
        <p:spPr bwMode="auto">
          <a:xfrm>
            <a:off x="1187450" y="4857750"/>
            <a:ext cx="6480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CA" altLang="en-US" sz="1600" smtClean="0">
                <a:solidFill>
                  <a:schemeClr val="bg1"/>
                </a:solidFill>
                <a:latin typeface="Calibri" pitchFamily="34" charset="0"/>
              </a:rPr>
              <a:t>Presented by the City of Mitcham</a:t>
            </a:r>
          </a:p>
        </p:txBody>
      </p:sp>
      <p:sp>
        <p:nvSpPr>
          <p:cNvPr id="237570" name="Espace réservé du titre 1"/>
          <p:cNvSpPr>
            <a:spLocks noGrp="1"/>
          </p:cNvSpPr>
          <p:nvPr>
            <p:ph type="ctrTitle"/>
          </p:nvPr>
        </p:nvSpPr>
        <p:spPr>
          <a:xfrm>
            <a:off x="1187450" y="2698750"/>
            <a:ext cx="6480175" cy="549275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Click to edit Master title style</a:t>
            </a:r>
          </a:p>
        </p:txBody>
      </p:sp>
      <p:sp>
        <p:nvSpPr>
          <p:cNvPr id="237571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187450" y="3351213"/>
            <a:ext cx="6480175" cy="365125"/>
          </a:xfrm>
        </p:spPr>
        <p:txBody>
          <a:bodyPr/>
          <a:lstStyle>
            <a:lvl1pPr marL="0" indent="0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Click to edit Master subtitle style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438400" y="6381750"/>
            <a:ext cx="2133600" cy="182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B7AAE-BB8B-4BAA-9384-E2288DBE3FF7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400104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1621D-9AE8-4D50-8A6D-B6AADD1FF9A9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6065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80160-6366-42E6-98D7-411AA795B40C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82621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450" y="1600200"/>
            <a:ext cx="3019425" cy="176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9275" y="1600200"/>
            <a:ext cx="3021013" cy="176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C790F-EFC7-4526-97DE-B41C3903191B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49727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9992D-9794-4234-AD7D-73570C4331A0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94224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8FB55-7495-4486-A783-F8E5CFC43178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7476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59603-0FDE-4C7B-A662-6A56368C3E34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25048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83962-3FC7-461E-8C57-F9BBA1C686D2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6553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6ECB9-635C-4D3A-B0E3-F37967D3DEDD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82255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C2052-C3CB-4AED-945E-4BB40DA0E3D7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98360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30C88-7E5C-4E12-A86F-C8392B21B5C6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6483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02350" y="569913"/>
            <a:ext cx="1638300" cy="27955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7450" y="569913"/>
            <a:ext cx="4762500" cy="27955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EAF87-2808-4C7A-8A38-806B5B8282C9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63609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8888" y="6523574"/>
            <a:ext cx="2952750" cy="184666"/>
          </a:xfrm>
        </p:spPr>
        <p:txBody>
          <a:bodyPr/>
          <a:lstStyle/>
          <a:p>
            <a:fld id="{35424576-1B3E-49FF-9A2E-ED18C4A4B8A7}" type="datetimeFigureOut">
              <a:rPr lang="en-US" smtClean="0"/>
              <a:t>27-Mar-19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2AF7-0462-44FB-83C3-0658D3DAB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70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/>
          <p:cNvSpPr>
            <a:spLocks/>
          </p:cNvSpPr>
          <p:nvPr/>
        </p:nvSpPr>
        <p:spPr bwMode="auto">
          <a:xfrm>
            <a:off x="1187450" y="4857750"/>
            <a:ext cx="6480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CA" altLang="en-US" sz="1600" smtClean="0">
                <a:solidFill>
                  <a:schemeClr val="bg1"/>
                </a:solidFill>
                <a:latin typeface="Calibri" pitchFamily="34" charset="0"/>
              </a:rPr>
              <a:t>Presented by the City of Mitcham</a:t>
            </a:r>
          </a:p>
        </p:txBody>
      </p:sp>
      <p:sp>
        <p:nvSpPr>
          <p:cNvPr id="240642" name="Espace réservé du titre 1"/>
          <p:cNvSpPr>
            <a:spLocks noGrp="1"/>
          </p:cNvSpPr>
          <p:nvPr>
            <p:ph type="ctrTitle"/>
          </p:nvPr>
        </p:nvSpPr>
        <p:spPr>
          <a:xfrm>
            <a:off x="1187450" y="2698750"/>
            <a:ext cx="6480175" cy="549275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Click to edit Master title style</a:t>
            </a:r>
          </a:p>
        </p:txBody>
      </p:sp>
      <p:sp>
        <p:nvSpPr>
          <p:cNvPr id="240643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187450" y="3351213"/>
            <a:ext cx="6480175" cy="365125"/>
          </a:xfrm>
        </p:spPr>
        <p:txBody>
          <a:bodyPr/>
          <a:lstStyle>
            <a:lvl1pPr marL="0" indent="0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altLang="en-US" noProof="0" smtClean="0"/>
              <a:t>Click to edit Master subtitle style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438400" y="6381750"/>
            <a:ext cx="2133600" cy="182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AC827-315B-4332-B18C-5BAA9C61B74D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2011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FDFF9-112B-4ACB-818E-0497EE604BE6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5555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0C00C-CB79-4479-B683-45CF2FC71571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18930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450" y="1600200"/>
            <a:ext cx="3019425" cy="176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9275" y="1600200"/>
            <a:ext cx="3021013" cy="176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CFA27-800C-417F-8330-5B3C2BFE37E5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46626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2B950-A9BC-4766-8C74-483B6B2F00F5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41869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642FD-225C-48FA-853C-47D2B36F3E98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95352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A8CC0-4355-4248-BCA7-2BD40E18774C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4027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F2D4C-6A87-44BB-B901-07C6E86D08F0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7074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3F2B3-F835-4663-8FFC-5949F63F99DB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42832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F3CF3-8753-49A9-9F8F-9B4DA4C56396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1005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8C76C-0E03-46F9-954D-6AF1A36DC665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93194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02350" y="569913"/>
            <a:ext cx="1638300" cy="27955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7450" y="569913"/>
            <a:ext cx="4762500" cy="27955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9C93-13B8-423F-B20F-1423317FB9CE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5983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450" y="1600200"/>
            <a:ext cx="3019425" cy="176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9275" y="1600200"/>
            <a:ext cx="3021013" cy="176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F2CB0-C4B1-46A6-82F4-469111FC1D26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39456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B6ABE-EC8F-4E6E-B38D-12991A950A60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4211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ECA10-549D-455C-9108-9A2AE0BE4644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9652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6C22E-3DE3-4EFD-AE88-CFFF304B140D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20713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36B17-9503-4A43-AB34-30F7949C1A9C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11856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E4075-9DA8-4560-86D1-0DB3C431E66F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  <p:extLst>
      <p:ext uri="{BB962C8B-B14F-4D97-AF65-F5344CB8AC3E}">
        <p14:creationId xmlns:p14="http://schemas.microsoft.com/office/powerpoint/2010/main" val="17407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187450" y="569913"/>
            <a:ext cx="6553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9865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187450" y="1600200"/>
            <a:ext cx="619283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1258888" y="6524625"/>
            <a:ext cx="29527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fld id="{BB7C545F-8B09-4AB8-BACA-B0225A5F67C3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6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6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6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6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6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187450" y="569913"/>
            <a:ext cx="6553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23654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187450" y="1600200"/>
            <a:ext cx="619283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1258888" y="6524625"/>
            <a:ext cx="29527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fld id="{57A361DF-197B-4C8D-B051-745325843EA3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80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5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5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5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5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5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1187450" y="569913"/>
            <a:ext cx="6553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23961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187450" y="1600200"/>
            <a:ext cx="619283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1258888" y="6524625"/>
            <a:ext cx="29527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1" hangingPunct="1">
              <a:defRPr sz="1200">
                <a:solidFill>
                  <a:srgbClr val="969696"/>
                </a:solidFill>
                <a:latin typeface="+mn-lt"/>
              </a:defRPr>
            </a:lvl1pPr>
          </a:lstStyle>
          <a:p>
            <a:pPr>
              <a:defRPr/>
            </a:pPr>
            <a:fld id="{69AD8CE2-776C-41E2-BFDD-1C786ED7D2FD}" type="datetimeFigureOut">
              <a:rPr lang="fr-FR" altLang="en-US"/>
              <a:pPr>
                <a:defRPr/>
              </a:pPr>
              <a:t>27/03/2019</a:t>
            </a:fld>
            <a:endParaRPr lang="fr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96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96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96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96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96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tchamcouncil.sa.gov.au/" TargetMode="External"/><Relationship Id="rId2" Type="http://schemas.openxmlformats.org/officeDocument/2006/relationships/hyperlink" Target="mailto:uhickey@mitchamcouncil.sa.gov.au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/>
          </p:cNvSpPr>
          <p:nvPr>
            <p:ph type="ctrTitle"/>
          </p:nvPr>
        </p:nvSpPr>
        <p:spPr>
          <a:xfrm>
            <a:off x="1187450" y="2694027"/>
            <a:ext cx="6480175" cy="553998"/>
          </a:xfrm>
        </p:spPr>
        <p:txBody>
          <a:bodyPr/>
          <a:lstStyle/>
          <a:p>
            <a:pPr eaLnBrk="1" hangingPunct="1"/>
            <a:r>
              <a:rPr lang="en-AU" altLang="en-US" i="1" dirty="0" smtClean="0"/>
              <a:t>Mitcham Memorial Library </a:t>
            </a:r>
          </a:p>
        </p:txBody>
      </p:sp>
      <p:sp>
        <p:nvSpPr>
          <p:cNvPr id="7171" name="Rectangle 5"/>
          <p:cNvSpPr>
            <a:spLocks noGrp="1"/>
          </p:cNvSpPr>
          <p:nvPr>
            <p:ph type="subTitle" idx="1"/>
          </p:nvPr>
        </p:nvSpPr>
        <p:spPr>
          <a:xfrm>
            <a:off x="1187450" y="3351213"/>
            <a:ext cx="6480175" cy="369332"/>
          </a:xfrm>
        </p:spPr>
        <p:txBody>
          <a:bodyPr/>
          <a:lstStyle/>
          <a:p>
            <a:pPr eaLnBrk="1" hangingPunct="1"/>
            <a:r>
              <a:rPr lang="en-AU" altLang="en-US" dirty="0" smtClean="0"/>
              <a:t>PLSA presentation April2019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76672"/>
            <a:ext cx="3848627" cy="57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24270"/>
            <a:ext cx="7265719" cy="484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2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4209707" cy="63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5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7207334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2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7279188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7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02801"/>
            <a:ext cx="4176464" cy="62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0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7222097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5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32656"/>
            <a:ext cx="4176464" cy="625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0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506433"/>
            <a:ext cx="6553200" cy="553998"/>
          </a:xfrm>
        </p:spPr>
        <p:txBody>
          <a:bodyPr/>
          <a:lstStyle/>
          <a:p>
            <a:pPr algn="ctr"/>
            <a:r>
              <a:rPr lang="en-US" sz="3600" dirty="0" smtClean="0"/>
              <a:t>We got there!</a:t>
            </a:r>
            <a:endParaRPr lang="en-US" sz="3600" dirty="0"/>
          </a:p>
        </p:txBody>
      </p:sp>
      <p:pic>
        <p:nvPicPr>
          <p:cNvPr id="2050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7"/>
            <a:ext cx="6480720" cy="431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321767"/>
            <a:ext cx="6553200" cy="923330"/>
          </a:xfrm>
        </p:spPr>
        <p:txBody>
          <a:bodyPr/>
          <a:lstStyle/>
          <a:p>
            <a:pPr algn="ctr"/>
            <a:r>
              <a:rPr lang="en-US" sz="6000" dirty="0" smtClean="0"/>
              <a:t>Questions?</a:t>
            </a:r>
            <a:endParaRPr lang="en-US" sz="6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99592" y="1844824"/>
            <a:ext cx="6192838" cy="3902607"/>
          </a:xfrm>
        </p:spPr>
        <p:txBody>
          <a:bodyPr/>
          <a:lstStyle/>
          <a:p>
            <a:r>
              <a:rPr lang="en-US" sz="2800" i="1" dirty="0" smtClean="0"/>
              <a:t>Ursula Hickey</a:t>
            </a:r>
          </a:p>
          <a:p>
            <a:r>
              <a:rPr lang="en-US" sz="2800" dirty="0" smtClean="0"/>
              <a:t>Manager, Library Services</a:t>
            </a:r>
          </a:p>
          <a:p>
            <a:r>
              <a:rPr lang="en-US" sz="2800" dirty="0" smtClean="0">
                <a:hlinkClick r:id="rId2"/>
              </a:rPr>
              <a:t>uhickey@mitchamcouncil.sa.gov.au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err="1" smtClean="0"/>
              <a:t>Ph</a:t>
            </a:r>
            <a:r>
              <a:rPr lang="en-US" sz="2800" dirty="0" smtClean="0"/>
              <a:t>: </a:t>
            </a:r>
            <a:r>
              <a:rPr lang="en-US" sz="2800" dirty="0" smtClean="0"/>
              <a:t>0423614665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hlinkClick r:id="rId3"/>
              </a:rPr>
              <a:t>www.mitchamcouncil.sa.gov.au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7056760" cy="32254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AU" altLang="en-US" sz="3200" dirty="0" smtClean="0"/>
              <a:t>Tired building</a:t>
            </a:r>
            <a:endParaRPr lang="en-AU" altLang="en-US" sz="32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altLang="en-US" sz="3200" dirty="0" smtClean="0"/>
              <a:t>Noise controls</a:t>
            </a:r>
            <a:endParaRPr lang="en-AU" altLang="en-US" sz="32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altLang="en-US" sz="3200" dirty="0" smtClean="0"/>
              <a:t>Poor accessibility</a:t>
            </a:r>
            <a:endParaRPr lang="en-AU" altLang="en-US" sz="32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altLang="en-US" sz="3200" dirty="0" smtClean="0"/>
              <a:t>Lack of space</a:t>
            </a:r>
            <a:endParaRPr lang="en-AU" altLang="en-US" sz="3200" dirty="0"/>
          </a:p>
          <a:p>
            <a:pPr>
              <a:buFont typeface="Wingdings" panose="05000000000000000000" pitchFamily="2" charset="2"/>
              <a:buChar char="q"/>
            </a:pPr>
            <a:r>
              <a:rPr lang="en-AU" altLang="en-US" sz="3200" dirty="0" smtClean="0"/>
              <a:t>Infrastructure</a:t>
            </a:r>
          </a:p>
          <a:p>
            <a:endParaRPr lang="en-AU" alt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506433"/>
            <a:ext cx="6553200" cy="553998"/>
          </a:xfrm>
        </p:spPr>
        <p:txBody>
          <a:bodyPr/>
          <a:lstStyle/>
          <a:p>
            <a:pPr algn="ctr"/>
            <a:r>
              <a:rPr lang="en-US" sz="3600" dirty="0" smtClean="0"/>
              <a:t>What was wrong?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734" y="4254342"/>
            <a:ext cx="5904632" cy="2581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506433"/>
            <a:ext cx="6553200" cy="553998"/>
          </a:xfrm>
        </p:spPr>
        <p:txBody>
          <a:bodyPr/>
          <a:lstStyle/>
          <a:p>
            <a:pPr algn="ctr"/>
            <a:r>
              <a:rPr lang="en-US" sz="3600" dirty="0" smtClean="0"/>
              <a:t>Timeline of Project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7273106" cy="40503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September 2016 – advised of plan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February 2017 – SLGIP Grant awarded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June 2017 – community consultation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August 2017 – Council decision to build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December 2017 – sod turning ceremony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April 2018 – First stage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June 2018 – Second stage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January 2019 – official opening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19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450" y="295492"/>
            <a:ext cx="6553200" cy="553998"/>
          </a:xfrm>
        </p:spPr>
        <p:txBody>
          <a:bodyPr/>
          <a:lstStyle/>
          <a:p>
            <a:pPr algn="ctr"/>
            <a:r>
              <a:rPr lang="en-AU" dirty="0" smtClean="0"/>
              <a:t> </a:t>
            </a:r>
            <a:r>
              <a:rPr lang="en-AU" sz="3600" dirty="0" smtClean="0"/>
              <a:t>December 2017 – it begins…..</a:t>
            </a:r>
            <a:endParaRPr lang="en-AU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7488832" cy="1415772"/>
          </a:xfrm>
        </p:spPr>
        <p:txBody>
          <a:bodyPr/>
          <a:lstStyle/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80" y="4558202"/>
            <a:ext cx="3712957" cy="2146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1" y="3759271"/>
            <a:ext cx="3744416" cy="1872208"/>
          </a:xfrm>
          <a:prstGeom prst="rect">
            <a:avLst/>
          </a:prstGeom>
        </p:spPr>
      </p:pic>
      <p:pic>
        <p:nvPicPr>
          <p:cNvPr id="2055" name="A9EB4BB5-20AC-46A1-91BB-C6F133E9E14C" descr="A9EB4BB5-20AC-46A1-91BB-C6F133E9E14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9663"/>
            <a:ext cx="3621172" cy="271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892" y="1574641"/>
            <a:ext cx="4205245" cy="247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5966147" cy="1765300"/>
          </a:xfrm>
          <a:prstGeom prst="rect">
            <a:avLst/>
          </a:prstGeom>
        </p:spPr>
      </p:pic>
      <p:pic>
        <p:nvPicPr>
          <p:cNvPr id="3076" name="Picture 4" descr="Permeable Paving in Car Park September 2018 Mitcham Memorial Libr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297633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ydraulic Underground Services September 2018 Mitcham Memorial Libr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57365"/>
            <a:ext cx="3127089" cy="234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778268"/>
            <a:ext cx="3712957" cy="1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6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6769050" cy="553998"/>
          </a:xfrm>
        </p:spPr>
        <p:txBody>
          <a:bodyPr/>
          <a:lstStyle/>
          <a:p>
            <a:pPr algn="ctr"/>
            <a:r>
              <a:rPr lang="en-AU" sz="3600" dirty="0" smtClean="0"/>
              <a:t>Library layout</a:t>
            </a:r>
            <a:endParaRPr lang="en-AU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37" y="1052736"/>
            <a:ext cx="7612486" cy="460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5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29434"/>
            <a:ext cx="7201098" cy="1107996"/>
          </a:xfrm>
        </p:spPr>
        <p:txBody>
          <a:bodyPr/>
          <a:lstStyle/>
          <a:p>
            <a:r>
              <a:rPr lang="en-AU" sz="3600" dirty="0" smtClean="0"/>
              <a:t>The new Mitcham Memorial Library</a:t>
            </a:r>
            <a:endParaRPr lang="en-AU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124744"/>
            <a:ext cx="7560840" cy="5256584"/>
          </a:xfrm>
        </p:spPr>
        <p:txBody>
          <a:bodyPr/>
          <a:lstStyle/>
          <a:p>
            <a:pPr marL="0" indent="0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52" y="1556792"/>
            <a:ext cx="770702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354306"/>
            <a:ext cx="6553026" cy="553998"/>
          </a:xfrm>
        </p:spPr>
        <p:txBody>
          <a:bodyPr/>
          <a:lstStyle/>
          <a:p>
            <a:pPr algn="ctr"/>
            <a:r>
              <a:rPr lang="en-US" sz="3600" dirty="0" smtClean="0"/>
              <a:t>Details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7489130" cy="57431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$6.4M (</a:t>
            </a:r>
            <a:r>
              <a:rPr lang="en-US" sz="1800" dirty="0" err="1" smtClean="0"/>
              <a:t>inc.</a:t>
            </a:r>
            <a:r>
              <a:rPr lang="en-US" sz="1800" dirty="0" smtClean="0"/>
              <a:t> $1M from SLGIP Grant)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Increase from 746m2 to 1,476m2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Compliant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Integrated Toy Library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Five meeting rooms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Parenting room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Gallery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Storage room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Flexible children’s area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Public kitchen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Youth zone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Internal smart chute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External deck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31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450" y="506433"/>
            <a:ext cx="6553200" cy="553998"/>
          </a:xfrm>
        </p:spPr>
        <p:txBody>
          <a:bodyPr/>
          <a:lstStyle/>
          <a:p>
            <a:r>
              <a:rPr lang="en-US" sz="3600" dirty="0" smtClean="0"/>
              <a:t>Key priorities from consultation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268760"/>
            <a:ext cx="7560840" cy="391491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Warmth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Embrace the outside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Respect the Soldiers Memorial Reserve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Connect with the creek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Conservative </a:t>
            </a:r>
            <a:r>
              <a:rPr lang="en-US" sz="2400" dirty="0" err="1" smtClean="0"/>
              <a:t>colours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Noise control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Classic modern design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Environmental initiatives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Cheap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4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tchamTemplate_Alt">
  <a:themeElements>
    <a:clrScheme name="MitchamTemplate_Alt 1">
      <a:dk1>
        <a:srgbClr val="000000"/>
      </a:dk1>
      <a:lt1>
        <a:srgbClr val="FFFFFF"/>
      </a:lt1>
      <a:dk2>
        <a:srgbClr val="695E4A"/>
      </a:dk2>
      <a:lt2>
        <a:srgbClr val="EDE9E4"/>
      </a:lt2>
      <a:accent1>
        <a:srgbClr val="E3EDA5"/>
      </a:accent1>
      <a:accent2>
        <a:srgbClr val="FCAF17"/>
      </a:accent2>
      <a:accent3>
        <a:srgbClr val="FFFFFF"/>
      </a:accent3>
      <a:accent4>
        <a:srgbClr val="000000"/>
      </a:accent4>
      <a:accent5>
        <a:srgbClr val="EFF4CF"/>
      </a:accent5>
      <a:accent6>
        <a:srgbClr val="E49E14"/>
      </a:accent6>
      <a:hlink>
        <a:srgbClr val="00AEEF"/>
      </a:hlink>
      <a:folHlink>
        <a:srgbClr val="BED730"/>
      </a:folHlink>
    </a:clrScheme>
    <a:fontScheme name="MitchamTemplate_Al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itchamTemplate_Alt 1">
        <a:dk1>
          <a:srgbClr val="000000"/>
        </a:dk1>
        <a:lt1>
          <a:srgbClr val="FFFFFF"/>
        </a:lt1>
        <a:dk2>
          <a:srgbClr val="695E4A"/>
        </a:dk2>
        <a:lt2>
          <a:srgbClr val="EDE9E4"/>
        </a:lt2>
        <a:accent1>
          <a:srgbClr val="E3EDA5"/>
        </a:accent1>
        <a:accent2>
          <a:srgbClr val="FCAF17"/>
        </a:accent2>
        <a:accent3>
          <a:srgbClr val="FFFFFF"/>
        </a:accent3>
        <a:accent4>
          <a:srgbClr val="000000"/>
        </a:accent4>
        <a:accent5>
          <a:srgbClr val="EFF4CF"/>
        </a:accent5>
        <a:accent6>
          <a:srgbClr val="E49E14"/>
        </a:accent6>
        <a:hlink>
          <a:srgbClr val="00AEEF"/>
        </a:hlink>
        <a:folHlink>
          <a:srgbClr val="BED7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tchamTemplate_Alt 2">
        <a:dk1>
          <a:srgbClr val="000000"/>
        </a:dk1>
        <a:lt1>
          <a:srgbClr val="FFFFFF"/>
        </a:lt1>
        <a:dk2>
          <a:srgbClr val="695E4A"/>
        </a:dk2>
        <a:lt2>
          <a:srgbClr val="EDE9E4"/>
        </a:lt2>
        <a:accent1>
          <a:srgbClr val="9BE5FF"/>
        </a:accent1>
        <a:accent2>
          <a:srgbClr val="BED730"/>
        </a:accent2>
        <a:accent3>
          <a:srgbClr val="FFFFFF"/>
        </a:accent3>
        <a:accent4>
          <a:srgbClr val="000000"/>
        </a:accent4>
        <a:accent5>
          <a:srgbClr val="CBF0FF"/>
        </a:accent5>
        <a:accent6>
          <a:srgbClr val="ACC32A"/>
        </a:accent6>
        <a:hlink>
          <a:srgbClr val="00AEEF"/>
        </a:hlink>
        <a:folHlink>
          <a:srgbClr val="FCAF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63">
  <a:themeElements>
    <a:clrScheme name="1_63 1">
      <a:dk1>
        <a:srgbClr val="000000"/>
      </a:dk1>
      <a:lt1>
        <a:srgbClr val="FFFFFF"/>
      </a:lt1>
      <a:dk2>
        <a:srgbClr val="695E4A"/>
      </a:dk2>
      <a:lt2>
        <a:srgbClr val="EDE9E4"/>
      </a:lt2>
      <a:accent1>
        <a:srgbClr val="E3EDA5"/>
      </a:accent1>
      <a:accent2>
        <a:srgbClr val="FCAF17"/>
      </a:accent2>
      <a:accent3>
        <a:srgbClr val="FFFFFF"/>
      </a:accent3>
      <a:accent4>
        <a:srgbClr val="000000"/>
      </a:accent4>
      <a:accent5>
        <a:srgbClr val="EFF4CF"/>
      </a:accent5>
      <a:accent6>
        <a:srgbClr val="E49E14"/>
      </a:accent6>
      <a:hlink>
        <a:srgbClr val="00AEEF"/>
      </a:hlink>
      <a:folHlink>
        <a:srgbClr val="BED730"/>
      </a:folHlink>
    </a:clrScheme>
    <a:fontScheme name="1_6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75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63 1">
        <a:dk1>
          <a:srgbClr val="000000"/>
        </a:dk1>
        <a:lt1>
          <a:srgbClr val="FFFFFF"/>
        </a:lt1>
        <a:dk2>
          <a:srgbClr val="695E4A"/>
        </a:dk2>
        <a:lt2>
          <a:srgbClr val="EDE9E4"/>
        </a:lt2>
        <a:accent1>
          <a:srgbClr val="E3EDA5"/>
        </a:accent1>
        <a:accent2>
          <a:srgbClr val="FCAF17"/>
        </a:accent2>
        <a:accent3>
          <a:srgbClr val="FFFFFF"/>
        </a:accent3>
        <a:accent4>
          <a:srgbClr val="000000"/>
        </a:accent4>
        <a:accent5>
          <a:srgbClr val="EFF4CF"/>
        </a:accent5>
        <a:accent6>
          <a:srgbClr val="E49E14"/>
        </a:accent6>
        <a:hlink>
          <a:srgbClr val="00AEEF"/>
        </a:hlink>
        <a:folHlink>
          <a:srgbClr val="BED7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63 2">
        <a:dk1>
          <a:srgbClr val="000000"/>
        </a:dk1>
        <a:lt1>
          <a:srgbClr val="FFFFFF"/>
        </a:lt1>
        <a:dk2>
          <a:srgbClr val="695E4A"/>
        </a:dk2>
        <a:lt2>
          <a:srgbClr val="EDE9E4"/>
        </a:lt2>
        <a:accent1>
          <a:srgbClr val="9BE5FF"/>
        </a:accent1>
        <a:accent2>
          <a:srgbClr val="BED730"/>
        </a:accent2>
        <a:accent3>
          <a:srgbClr val="FFFFFF"/>
        </a:accent3>
        <a:accent4>
          <a:srgbClr val="000000"/>
        </a:accent4>
        <a:accent5>
          <a:srgbClr val="CBF0FF"/>
        </a:accent5>
        <a:accent6>
          <a:srgbClr val="ACC32A"/>
        </a:accent6>
        <a:hlink>
          <a:srgbClr val="00AEEF"/>
        </a:hlink>
        <a:folHlink>
          <a:srgbClr val="FCAF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63">
  <a:themeElements>
    <a:clrScheme name="2_63 1">
      <a:dk1>
        <a:srgbClr val="000000"/>
      </a:dk1>
      <a:lt1>
        <a:srgbClr val="FFFFFF"/>
      </a:lt1>
      <a:dk2>
        <a:srgbClr val="695E4A"/>
      </a:dk2>
      <a:lt2>
        <a:srgbClr val="EDE9E4"/>
      </a:lt2>
      <a:accent1>
        <a:srgbClr val="E3EDA5"/>
      </a:accent1>
      <a:accent2>
        <a:srgbClr val="FCAF17"/>
      </a:accent2>
      <a:accent3>
        <a:srgbClr val="FFFFFF"/>
      </a:accent3>
      <a:accent4>
        <a:srgbClr val="000000"/>
      </a:accent4>
      <a:accent5>
        <a:srgbClr val="EFF4CF"/>
      </a:accent5>
      <a:accent6>
        <a:srgbClr val="E49E14"/>
      </a:accent6>
      <a:hlink>
        <a:srgbClr val="00AEEF"/>
      </a:hlink>
      <a:folHlink>
        <a:srgbClr val="BED730"/>
      </a:folHlink>
    </a:clrScheme>
    <a:fontScheme name="2_6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63 1">
        <a:dk1>
          <a:srgbClr val="000000"/>
        </a:dk1>
        <a:lt1>
          <a:srgbClr val="FFFFFF"/>
        </a:lt1>
        <a:dk2>
          <a:srgbClr val="695E4A"/>
        </a:dk2>
        <a:lt2>
          <a:srgbClr val="EDE9E4"/>
        </a:lt2>
        <a:accent1>
          <a:srgbClr val="E3EDA5"/>
        </a:accent1>
        <a:accent2>
          <a:srgbClr val="FCAF17"/>
        </a:accent2>
        <a:accent3>
          <a:srgbClr val="FFFFFF"/>
        </a:accent3>
        <a:accent4>
          <a:srgbClr val="000000"/>
        </a:accent4>
        <a:accent5>
          <a:srgbClr val="EFF4CF"/>
        </a:accent5>
        <a:accent6>
          <a:srgbClr val="E49E14"/>
        </a:accent6>
        <a:hlink>
          <a:srgbClr val="00AEEF"/>
        </a:hlink>
        <a:folHlink>
          <a:srgbClr val="BED73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63 2">
        <a:dk1>
          <a:srgbClr val="000000"/>
        </a:dk1>
        <a:lt1>
          <a:srgbClr val="FFFFFF"/>
        </a:lt1>
        <a:dk2>
          <a:srgbClr val="695E4A"/>
        </a:dk2>
        <a:lt2>
          <a:srgbClr val="EDE9E4"/>
        </a:lt2>
        <a:accent1>
          <a:srgbClr val="9BE5FF"/>
        </a:accent1>
        <a:accent2>
          <a:srgbClr val="BED730"/>
        </a:accent2>
        <a:accent3>
          <a:srgbClr val="FFFFFF"/>
        </a:accent3>
        <a:accent4>
          <a:srgbClr val="000000"/>
        </a:accent4>
        <a:accent5>
          <a:srgbClr val="CBF0FF"/>
        </a:accent5>
        <a:accent6>
          <a:srgbClr val="ACC32A"/>
        </a:accent6>
        <a:hlink>
          <a:srgbClr val="00AEEF"/>
        </a:hlink>
        <a:folHlink>
          <a:srgbClr val="FCAF1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MitchamTemplate_Alt</Template>
  <TotalTime>641</TotalTime>
  <Words>303</Words>
  <Application>Microsoft Office PowerPoint</Application>
  <PresentationFormat>On-screen Show (4:3)</PresentationFormat>
  <Paragraphs>87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Wingdings</vt:lpstr>
      <vt:lpstr>MitchamTemplate_Alt</vt:lpstr>
      <vt:lpstr>1_63</vt:lpstr>
      <vt:lpstr>2_63</vt:lpstr>
      <vt:lpstr>Mitcham Memorial Library </vt:lpstr>
      <vt:lpstr>What was wrong?</vt:lpstr>
      <vt:lpstr>Timeline of Project</vt:lpstr>
      <vt:lpstr> December 2017 – it begins…..</vt:lpstr>
      <vt:lpstr>PowerPoint Presentation</vt:lpstr>
      <vt:lpstr>Library layout</vt:lpstr>
      <vt:lpstr>The new Mitcham Memorial Library</vt:lpstr>
      <vt:lpstr>Details</vt:lpstr>
      <vt:lpstr>Key priorities from consultation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got there!</vt:lpstr>
      <vt:lpstr>Questions?</vt:lpstr>
    </vt:vector>
  </TitlesOfParts>
  <Company>City of Mitcham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City of Mitcham</dc:creator>
  <cp:lastModifiedBy>Ursula Hickey</cp:lastModifiedBy>
  <cp:revision>43</cp:revision>
  <dcterms:created xsi:type="dcterms:W3CDTF">2010-03-23T06:49:21Z</dcterms:created>
  <dcterms:modified xsi:type="dcterms:W3CDTF">2019-03-27T01:38:33Z</dcterms:modified>
</cp:coreProperties>
</file>