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64" r:id="rId4"/>
    <p:sldId id="289" r:id="rId5"/>
    <p:sldId id="276" r:id="rId6"/>
    <p:sldId id="297" r:id="rId7"/>
    <p:sldId id="274" r:id="rId8"/>
    <p:sldId id="272" r:id="rId9"/>
    <p:sldId id="279" r:id="rId10"/>
    <p:sldId id="300" r:id="rId11"/>
    <p:sldId id="303" r:id="rId12"/>
    <p:sldId id="301" r:id="rId13"/>
    <p:sldId id="309" r:id="rId14"/>
    <p:sldId id="304" r:id="rId15"/>
    <p:sldId id="305" r:id="rId16"/>
    <p:sldId id="306" r:id="rId17"/>
    <p:sldId id="307" r:id="rId18"/>
    <p:sldId id="308" r:id="rId19"/>
    <p:sldId id="257" r:id="rId20"/>
    <p:sldId id="296" r:id="rId21"/>
  </p:sldIdLst>
  <p:sldSz cx="9144000" cy="5143500" type="screen16x9"/>
  <p:notesSz cx="6669088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2174E1-61EA-4048-AA00-0EC0A4493439}">
  <a:tblStyle styleId="{2F2174E1-61EA-4048-AA00-0EC0A44934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7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BF3E3-F7D6-4797-B58E-119D67405963}" type="datetimeFigureOut">
              <a:rPr lang="en-AU" smtClean="0"/>
              <a:t>1/04/2019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042EA-D430-4C1C-BF0C-C1AC1856EC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9854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6213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702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0098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103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765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494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147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160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29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087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237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33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356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43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76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662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00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11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998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512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45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_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 flipH="1">
            <a:off x="4568412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646550" y="19895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Shape 23"/>
          <p:cNvSpPr/>
          <p:nvPr/>
        </p:nvSpPr>
        <p:spPr>
          <a:xfrm flipH="1">
            <a:off x="4455300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470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800"/>
              <a:buAutoNum type="arabicPeriod"/>
              <a:defRPr sz="18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999999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999999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999999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rabicPeriod"/>
              <a:defRPr>
                <a:solidFill>
                  <a:srgbClr val="999999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46573" y="1016000"/>
            <a:ext cx="3246900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>
  <p:cSld name="TITLE_AND_BODY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left">
  <p:cSld name="TITLE_AND_BODY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1364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234450" y="2004325"/>
            <a:ext cx="20463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6F75A56-884D-421F-9354-E3832D1735D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1/04/2019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8734D-318B-40D6-8411-FAC70BFAC8B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5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6703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2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apln.overdrive.com/collection/230092" TargetMode="External"/><Relationship Id="rId3" Type="http://schemas.openxmlformats.org/officeDocument/2006/relationships/hyperlink" Target="https://sapln.overdrive.com/collection/219665" TargetMode="External"/><Relationship Id="rId7" Type="http://schemas.openxmlformats.org/officeDocument/2006/relationships/hyperlink" Target="https://sapln.overdrive.com/collection/187193" TargetMode="Externa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apln.overdrive.com/collection/229422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sapln.overdrive.com/collection/239613" TargetMode="External"/><Relationship Id="rId10" Type="http://schemas.openxmlformats.org/officeDocument/2006/relationships/hyperlink" Target="https://sapln.overdrive.com/collection/241260" TargetMode="External"/><Relationship Id="rId4" Type="http://schemas.openxmlformats.org/officeDocument/2006/relationships/hyperlink" Target="https://sapln.overdrive.com/collection/242109" TargetMode="External"/><Relationship Id="rId9" Type="http://schemas.openxmlformats.org/officeDocument/2006/relationships/hyperlink" Target="https://sapln.overdrive.com/collection/21356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400173" y="310944"/>
            <a:ext cx="3636600" cy="40685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altLang="en-US" sz="2000" dirty="0" smtClean="0"/>
              <a:t>South Australian Public Library Network</a:t>
            </a:r>
            <a:r>
              <a:rPr lang="en-AU" altLang="en-US" sz="2000" dirty="0"/>
              <a:t/>
            </a:r>
            <a:br>
              <a:rPr lang="en-AU" altLang="en-US" sz="2000" dirty="0"/>
            </a:br>
            <a:r>
              <a:rPr lang="en-AU" sz="2000" b="0" dirty="0"/>
              <a:t/>
            </a:r>
            <a:br>
              <a:rPr lang="en-AU" sz="2000" b="0" dirty="0"/>
            </a:br>
            <a:r>
              <a:rPr lang="en-AU" sz="2000" i="1" dirty="0" smtClean="0"/>
              <a:t>Digital </a:t>
            </a:r>
            <a:r>
              <a:rPr lang="en-AU" sz="2000" i="1" dirty="0"/>
              <a:t>use – the demands of our digital community users </a:t>
            </a:r>
            <a:r>
              <a:rPr lang="en-AU" altLang="en-US" sz="2000" dirty="0"/>
              <a:t/>
            </a:r>
            <a:br>
              <a:rPr lang="en-AU" altLang="en-US" sz="2000" dirty="0"/>
            </a:br>
            <a:r>
              <a:rPr lang="en-AU" altLang="en-US" sz="2000" dirty="0" smtClean="0"/>
              <a:t/>
            </a:r>
            <a:br>
              <a:rPr lang="en-AU" altLang="en-US" sz="2000" dirty="0" smtClean="0"/>
            </a:b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>Emily </a:t>
            </a:r>
            <a:r>
              <a:rPr lang="en-AU" altLang="en-US" sz="2000" dirty="0">
                <a:solidFill>
                  <a:schemeClr val="accent1">
                    <a:lumMod val="75000"/>
                  </a:schemeClr>
                </a:solidFill>
              </a:rPr>
              <a:t>Wilson</a:t>
            </a:r>
            <a:br>
              <a:rPr lang="en-AU" altLang="en-US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1500" dirty="0">
                <a:solidFill>
                  <a:schemeClr val="accent1">
                    <a:lumMod val="75000"/>
                  </a:schemeClr>
                </a:solidFill>
              </a:rPr>
              <a:t>Supplier Content Librarian </a:t>
            </a: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>Sarah Powell </a:t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1500" dirty="0" smtClean="0">
                <a:solidFill>
                  <a:schemeClr val="accent1">
                    <a:lumMod val="75000"/>
                  </a:schemeClr>
                </a:solidFill>
              </a:rPr>
              <a:t>Collections &amp; Content Librarian </a:t>
            </a: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>PLSA Network Meeting </a:t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2000" dirty="0" smtClean="0"/>
              <a:t>1 April 2019</a:t>
            </a:r>
            <a:endParaRPr lang="en-AU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29" y="4110629"/>
            <a:ext cx="2283530" cy="812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07" y="2401078"/>
            <a:ext cx="3112972" cy="1682475"/>
          </a:xfrm>
          <a:prstGeom prst="rect">
            <a:avLst/>
          </a:prstGeom>
        </p:spPr>
      </p:pic>
      <p:sp>
        <p:nvSpPr>
          <p:cNvPr id="453" name="Shape 453"/>
          <p:cNvSpPr/>
          <p:nvPr/>
        </p:nvSpPr>
        <p:spPr>
          <a:xfrm>
            <a:off x="3027168" y="457313"/>
            <a:ext cx="5673013" cy="4032458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Where do our customers live?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4450" y="1357225"/>
            <a:ext cx="2046300" cy="158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n-AU" sz="2400" dirty="0" smtClean="0">
                <a:solidFill>
                  <a:schemeClr val="tx1"/>
                </a:solidFill>
              </a:rPr>
              <a:t>Our Country and SCL customers borrow digital items at the same rate as they borrow physical items</a:t>
            </a:r>
          </a:p>
          <a:p>
            <a:pPr marL="0" indent="0">
              <a:buFont typeface="Nunito Sans"/>
              <a:buNone/>
            </a:pPr>
            <a:endParaRPr lang="en-AU" sz="2400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450" y="2693436"/>
            <a:ext cx="1955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Evidence </a:t>
            </a:r>
            <a:r>
              <a:rPr lang="en-AU" dirty="0" smtClean="0">
                <a:solidFill>
                  <a:schemeClr val="tx1"/>
                </a:solidFill>
              </a:rPr>
              <a:t>for equivalent</a:t>
            </a:r>
            <a:r>
              <a:rPr lang="en-AU" dirty="0">
                <a:solidFill>
                  <a:schemeClr val="tx1"/>
                </a:solidFill>
              </a:rPr>
              <a:t>;</a:t>
            </a:r>
          </a:p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- internet access</a:t>
            </a:r>
          </a:p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- digital literacy</a:t>
            </a:r>
          </a:p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- p</a:t>
            </a:r>
            <a:r>
              <a:rPr lang="en-AU" dirty="0" smtClean="0">
                <a:solidFill>
                  <a:schemeClr val="tx1"/>
                </a:solidFill>
              </a:rPr>
              <a:t>romotional access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07" y="4243925"/>
            <a:ext cx="798645" cy="890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321" y="910325"/>
            <a:ext cx="2917161" cy="16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2929812" y="410547"/>
            <a:ext cx="5996473" cy="4198775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145930" y="609358"/>
            <a:ext cx="2320212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What format is preferred?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2886" y="1223259"/>
            <a:ext cx="2046300" cy="325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n-AU" sz="2000" dirty="0" smtClean="0">
                <a:solidFill>
                  <a:schemeClr val="tx1"/>
                </a:solidFill>
              </a:rPr>
              <a:t>Audio continues to increase in popularity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0" y="4164275"/>
            <a:ext cx="798645" cy="890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353" y="853861"/>
            <a:ext cx="5018962" cy="325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3066660" y="696686"/>
            <a:ext cx="5797421" cy="3744685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282886" y="1707614"/>
            <a:ext cx="2046300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Are we attracting new customers?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2886" y="1499117"/>
            <a:ext cx="2046300" cy="325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endParaRPr lang="en-AU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191" y="1089459"/>
            <a:ext cx="4910271" cy="2877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1" y="4160776"/>
            <a:ext cx="79864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9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2929812" y="410547"/>
            <a:ext cx="5996473" cy="4198775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13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145930" y="1648167"/>
            <a:ext cx="2320212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How many people are using our collections?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8113" y="1741713"/>
            <a:ext cx="2046300" cy="325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n-AU" sz="2000" dirty="0" smtClean="0">
                <a:solidFill>
                  <a:schemeClr val="tx1"/>
                </a:solidFill>
              </a:rPr>
              <a:t>Are our new customers returning?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393" y="846468"/>
            <a:ext cx="5073828" cy="2972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0" y="4164275"/>
            <a:ext cx="79864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3048000" y="522513"/>
            <a:ext cx="5778759" cy="4124131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337817" y="636627"/>
            <a:ext cx="2046300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Who is using our collections?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2659" y="1255555"/>
            <a:ext cx="2105102" cy="325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n-AU" sz="2000" dirty="0" smtClean="0">
                <a:solidFill>
                  <a:schemeClr val="tx1"/>
                </a:solidFill>
              </a:rPr>
              <a:t>In January, 10,624 items in our digital collection were checked out to customers 65-69 years old</a:t>
            </a:r>
            <a:endParaRPr lang="en-AU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97" y="961303"/>
            <a:ext cx="4812564" cy="3282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5" y="4201597"/>
            <a:ext cx="79864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3048000" y="522513"/>
            <a:ext cx="5778759" cy="4124131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308416" y="910325"/>
            <a:ext cx="2046300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Who is using our collections?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2416" y="1372134"/>
            <a:ext cx="2105102" cy="325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n-AU" sz="2000" i="1" dirty="0" smtClean="0">
                <a:solidFill>
                  <a:schemeClr val="tx1"/>
                </a:solidFill>
              </a:rPr>
              <a:t>Adult Fiction eBooks</a:t>
            </a:r>
          </a:p>
          <a:p>
            <a:pPr marL="0" indent="0">
              <a:buFont typeface="Nunito Sans"/>
              <a:buNone/>
            </a:pPr>
            <a:r>
              <a:rPr lang="en-AU" sz="2000" dirty="0" smtClean="0">
                <a:solidFill>
                  <a:schemeClr val="tx1"/>
                </a:solidFill>
              </a:rPr>
              <a:t>7,323 loans were made to people 65-69 years old</a:t>
            </a:r>
            <a:endParaRPr lang="en-AU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249" y="991429"/>
            <a:ext cx="4902260" cy="3252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73" y="4201597"/>
            <a:ext cx="79864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3048000" y="522513"/>
            <a:ext cx="5778759" cy="4124131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308416" y="910325"/>
            <a:ext cx="2046300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Who is using our collections?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8416" y="1499118"/>
            <a:ext cx="2105102" cy="325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n-AU" sz="2000" i="1" dirty="0" smtClean="0">
                <a:solidFill>
                  <a:schemeClr val="tx1"/>
                </a:solidFill>
              </a:rPr>
              <a:t>Adult Non Fiction Audio</a:t>
            </a:r>
          </a:p>
          <a:p>
            <a:pPr marL="0" indent="0">
              <a:buFont typeface="Nunito Sans"/>
              <a:buNone/>
            </a:pPr>
            <a:r>
              <a:rPr lang="en-AU" sz="2000" dirty="0" smtClean="0">
                <a:solidFill>
                  <a:schemeClr val="tx1"/>
                </a:solidFill>
              </a:rPr>
              <a:t>484 loans were made to people 35-39 years old</a:t>
            </a:r>
            <a:endParaRPr lang="en-AU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714" y="961440"/>
            <a:ext cx="4907329" cy="3246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9" y="4201597"/>
            <a:ext cx="79864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3048000" y="522513"/>
            <a:ext cx="5778759" cy="4124131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308416" y="910325"/>
            <a:ext cx="2046300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Who is using our collections?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8416" y="1499118"/>
            <a:ext cx="2105102" cy="325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n-AU" sz="2000" i="1" dirty="0" smtClean="0">
                <a:solidFill>
                  <a:schemeClr val="tx1"/>
                </a:solidFill>
              </a:rPr>
              <a:t>Children's</a:t>
            </a:r>
            <a:endParaRPr lang="en-AU" sz="2000" i="1" dirty="0" smtClean="0">
              <a:solidFill>
                <a:schemeClr val="tx1"/>
              </a:solidFill>
            </a:endParaRPr>
          </a:p>
          <a:p>
            <a:pPr marL="0" indent="0">
              <a:buFont typeface="Nunito Sans"/>
              <a:buNone/>
            </a:pPr>
            <a:r>
              <a:rPr lang="en-AU" sz="2000" dirty="0" smtClean="0">
                <a:solidFill>
                  <a:schemeClr val="tx1"/>
                </a:solidFill>
              </a:rPr>
              <a:t>Children are more likely to access our collection on an adult’s account </a:t>
            </a:r>
            <a:endParaRPr lang="en-AU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190" y="961098"/>
            <a:ext cx="4870550" cy="3231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9" y="4243925"/>
            <a:ext cx="79864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3048000" y="522513"/>
            <a:ext cx="5778759" cy="4124131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308416" y="910325"/>
            <a:ext cx="2046300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Who is using our collections?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8416" y="1372134"/>
            <a:ext cx="2105102" cy="325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n-AU" sz="1800" i="1" dirty="0" smtClean="0">
                <a:solidFill>
                  <a:schemeClr val="tx1"/>
                </a:solidFill>
              </a:rPr>
              <a:t>Young Adults</a:t>
            </a:r>
          </a:p>
          <a:p>
            <a:pPr marL="0" indent="0">
              <a:buFont typeface="Nunito Sans"/>
              <a:buNone/>
            </a:pPr>
            <a:r>
              <a:rPr lang="en-AU" sz="1800" dirty="0" smtClean="0">
                <a:solidFill>
                  <a:schemeClr val="tx1"/>
                </a:solidFill>
              </a:rPr>
              <a:t>Data shows us that this collection is being consumed across all customer age groups</a:t>
            </a:r>
            <a:endParaRPr lang="en-AU" sz="1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185" y="948999"/>
            <a:ext cx="4930388" cy="3271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7" y="4220157"/>
            <a:ext cx="79864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4851" y="575500"/>
            <a:ext cx="2380033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/>
            <a:r>
              <a:rPr lang="en-AU" sz="2800" dirty="0" smtClean="0"/>
              <a:t>A comparison in collection size &amp; usage </a:t>
            </a:r>
            <a:r>
              <a:rPr lang="en-AU" sz="1500" dirty="0" smtClean="0"/>
              <a:t/>
            </a:r>
            <a:br>
              <a:rPr lang="en-AU" sz="1500" dirty="0" smtClean="0"/>
            </a:br>
            <a:r>
              <a:rPr lang="en-AU" sz="1500" dirty="0"/>
              <a:t/>
            </a:r>
            <a:br>
              <a:rPr lang="en-AU" sz="1500" dirty="0"/>
            </a:br>
            <a:endParaRPr lang="en-AU" sz="1200" dirty="0"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248211" y="394636"/>
            <a:ext cx="5308573" cy="455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Auckland Council Libraries have the best performing </a:t>
            </a:r>
            <a:r>
              <a:rPr lang="en-US" dirty="0" err="1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OverDrive</a:t>
            </a: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 Collection in the Southern Hemisphere. 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endParaRPr lang="en-US" dirty="0" smtClean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AU" dirty="0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Auckland Libraries customers check out </a:t>
            </a:r>
            <a:r>
              <a:rPr lang="en-AU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approx.: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AU" b="1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	4600 </a:t>
            </a:r>
            <a:r>
              <a:rPr lang="en-AU" dirty="0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eBooks and Audiobooks every day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The SAPLN customers check out </a:t>
            </a: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approx.: 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b="1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	</a:t>
            </a:r>
            <a:r>
              <a:rPr lang="en-US" b="1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2600 </a:t>
            </a: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eBooks and Audiobooks every day 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endParaRPr lang="en-US" dirty="0" smtClean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The </a:t>
            </a: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Auckland Libraries collection </a:t>
            </a: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sits at approx.: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	</a:t>
            </a:r>
            <a:r>
              <a:rPr lang="en-US" b="1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246,400 </a:t>
            </a: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titles</a:t>
            </a:r>
            <a:r>
              <a:rPr lang="en-US" b="1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  </a:t>
            </a:r>
            <a:endParaRPr lang="en-AU" b="1" dirty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The SAPLN collection sits at </a:t>
            </a: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approx.: 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	</a:t>
            </a:r>
            <a:r>
              <a:rPr lang="en-US" b="1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45,300 </a:t>
            </a: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titles </a:t>
            </a:r>
            <a:r>
              <a:rPr lang="en-US" b="1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lang="en-AU" b="1" dirty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endParaRPr lang="en-US" dirty="0" smtClean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Population </a:t>
            </a: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of Auckland </a:t>
            </a: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approx.: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	</a:t>
            </a:r>
            <a:r>
              <a:rPr lang="en-US" b="1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1.6 million 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Population of South Australia approx.: </a:t>
            </a: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r>
              <a:rPr lang="en-US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	</a:t>
            </a:r>
            <a:r>
              <a:rPr lang="en-US" b="1" dirty="0" smtClean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1.7million </a:t>
            </a:r>
            <a:endParaRPr lang="en-US" b="1" dirty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>
              <a:lnSpc>
                <a:spcPct val="115000"/>
              </a:lnSpc>
              <a:buClr>
                <a:srgbClr val="F67031"/>
              </a:buClr>
              <a:buSzPts val="1800"/>
            </a:pPr>
            <a:endParaRPr lang="en-US" dirty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5" y="4055822"/>
            <a:ext cx="801136" cy="890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45100" y="823495"/>
            <a:ext cx="3849800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What we’ll cover today</a:t>
            </a:r>
            <a:endParaRPr sz="2800" dirty="0"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5086084" y="711200"/>
            <a:ext cx="3470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" sz="1400" dirty="0" smtClean="0"/>
          </a:p>
          <a:p>
            <a:r>
              <a:rPr lang="en-GB" sz="1400" dirty="0"/>
              <a:t>Digital Content as a collection &amp;</a:t>
            </a:r>
            <a:r>
              <a:rPr lang="en-GB" sz="1400" dirty="0" smtClean="0"/>
              <a:t> </a:t>
            </a:r>
            <a:r>
              <a:rPr lang="en-GB" sz="1400" dirty="0"/>
              <a:t>a service</a:t>
            </a:r>
            <a:endParaRPr lang="en" sz="1400" dirty="0"/>
          </a:p>
          <a:p>
            <a:r>
              <a:rPr lang="en" sz="1400" dirty="0" smtClean="0"/>
              <a:t>The eLending Project </a:t>
            </a:r>
          </a:p>
          <a:p>
            <a:r>
              <a:rPr lang="en-US" sz="1400" dirty="0" smtClean="0"/>
              <a:t>Digital Collection Management Life-Cycle</a:t>
            </a:r>
            <a:endParaRPr lang="en" sz="14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AU" sz="1400" dirty="0" smtClean="0"/>
              <a:t>Curation of collections </a:t>
            </a:r>
          </a:p>
          <a:p>
            <a:r>
              <a:rPr lang="en" sz="1400" dirty="0" smtClean="0"/>
              <a:t>Current usage information </a:t>
            </a:r>
          </a:p>
          <a:p>
            <a:r>
              <a:rPr lang="en-AU" sz="1400" dirty="0" smtClean="0"/>
              <a:t>A </a:t>
            </a:r>
            <a:r>
              <a:rPr lang="en-AU" sz="1400" dirty="0"/>
              <a:t>comparison in </a:t>
            </a:r>
            <a:r>
              <a:rPr lang="en-AU" sz="1400" dirty="0" smtClean="0"/>
              <a:t>collection size </a:t>
            </a:r>
            <a:r>
              <a:rPr lang="en-AU" sz="1400" dirty="0"/>
              <a:t>&amp; </a:t>
            </a:r>
            <a:r>
              <a:rPr lang="en-AU" sz="1400" dirty="0" smtClean="0"/>
              <a:t>usage </a:t>
            </a:r>
            <a:endParaRPr lang="en-AU" sz="14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400" dirty="0" smtClean="0"/>
              <a:t>Q&amp;A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48" y="4055822"/>
            <a:ext cx="801136" cy="890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400173" y="310944"/>
            <a:ext cx="3636600" cy="40685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AU" altLang="en-US" sz="2800" dirty="0" smtClean="0"/>
              <a:t>Thank-you and questions </a:t>
            </a:r>
            <a:r>
              <a:rPr lang="en-AU" altLang="en-US" sz="2000" dirty="0"/>
              <a:t/>
            </a:r>
            <a:br>
              <a:rPr lang="en-AU" altLang="en-US" sz="2000" dirty="0"/>
            </a:br>
            <a:r>
              <a:rPr lang="en-AU" altLang="en-US" sz="2000" dirty="0" smtClean="0"/>
              <a:t/>
            </a:r>
            <a:br>
              <a:rPr lang="en-AU" altLang="en-US" sz="2000" dirty="0" smtClean="0"/>
            </a:b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>Emily </a:t>
            </a:r>
            <a:r>
              <a:rPr lang="en-AU" altLang="en-US" sz="2000" dirty="0">
                <a:solidFill>
                  <a:schemeClr val="accent1">
                    <a:lumMod val="75000"/>
                  </a:schemeClr>
                </a:solidFill>
              </a:rPr>
              <a:t>Wilson</a:t>
            </a:r>
            <a:br>
              <a:rPr lang="en-AU" altLang="en-US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1500" dirty="0">
                <a:solidFill>
                  <a:schemeClr val="accent1">
                    <a:lumMod val="75000"/>
                  </a:schemeClr>
                </a:solidFill>
              </a:rPr>
              <a:t>Supplier Content Librarian </a:t>
            </a: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>Sarah Powell </a:t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1500" dirty="0" smtClean="0">
                <a:solidFill>
                  <a:schemeClr val="accent1">
                    <a:lumMod val="75000"/>
                  </a:schemeClr>
                </a:solidFill>
              </a:rPr>
              <a:t>Collections &amp; Content Librarian </a:t>
            </a: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  <a:t>PLSA Network Meeting </a:t>
            </a:r>
            <a:br>
              <a:rPr lang="en-AU" alt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en-US" sz="2000" dirty="0" smtClean="0"/>
              <a:t>1 April 2019</a:t>
            </a:r>
            <a:endParaRPr lang="en-AU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29" y="4110629"/>
            <a:ext cx="2283530" cy="812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544" y="-49"/>
            <a:ext cx="45914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ctrTitle" idx="4294967295"/>
          </p:nvPr>
        </p:nvSpPr>
        <p:spPr>
          <a:xfrm>
            <a:off x="260604" y="2829915"/>
            <a:ext cx="8491509" cy="20032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2800" dirty="0" smtClean="0"/>
              <a:t>Digital Content </a:t>
            </a:r>
            <a:r>
              <a:rPr lang="en-GB" sz="2800" dirty="0"/>
              <a:t>as a collection and a </a:t>
            </a:r>
            <a:r>
              <a:rPr lang="en-GB" sz="2800" dirty="0" smtClean="0"/>
              <a:t>service </a:t>
            </a:r>
            <a:br>
              <a:rPr lang="en-GB" sz="2800" dirty="0" smtClean="0"/>
            </a:br>
            <a:r>
              <a:rPr lang="en-GB" sz="1500" dirty="0" smtClean="0"/>
              <a:t/>
            </a:r>
            <a:br>
              <a:rPr lang="en-GB" sz="1500" dirty="0" smtClean="0"/>
            </a:br>
            <a:r>
              <a:rPr lang="en-GB" sz="1700" dirty="0" smtClean="0"/>
              <a:t>* has a lower collection lifecycle cost *helps foster digital literacy </a:t>
            </a:r>
            <a:br>
              <a:rPr lang="en-GB" sz="1700" dirty="0" smtClean="0"/>
            </a:br>
            <a:r>
              <a:rPr lang="en-GB" sz="1700" dirty="0" smtClean="0"/>
              <a:t>* </a:t>
            </a:r>
            <a:r>
              <a:rPr lang="en-AU" sz="1700" dirty="0" smtClean="0"/>
              <a:t>helps libraries extend collection into new media, offering new &amp; improved services</a:t>
            </a:r>
            <a:br>
              <a:rPr lang="en-AU" sz="1700" dirty="0" smtClean="0"/>
            </a:br>
            <a:r>
              <a:rPr lang="en-AU" sz="1700" dirty="0" smtClean="0"/>
              <a:t> * attracts new library users* </a:t>
            </a:r>
            <a:endParaRPr sz="1700" b="1" dirty="0"/>
          </a:p>
        </p:txBody>
      </p:sp>
      <p:grpSp>
        <p:nvGrpSpPr>
          <p:cNvPr id="163" name="Shape 163"/>
          <p:cNvGrpSpPr/>
          <p:nvPr/>
        </p:nvGrpSpPr>
        <p:grpSpPr>
          <a:xfrm>
            <a:off x="6791059" y="345962"/>
            <a:ext cx="1590883" cy="1590858"/>
            <a:chOff x="6643075" y="3664250"/>
            <a:chExt cx="407950" cy="407975"/>
          </a:xfrm>
        </p:grpSpPr>
        <p:sp>
          <p:nvSpPr>
            <p:cNvPr id="164" name="Shape 164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Shape 166"/>
          <p:cNvGrpSpPr/>
          <p:nvPr/>
        </p:nvGrpSpPr>
        <p:grpSpPr>
          <a:xfrm rot="1508271">
            <a:off x="798753" y="1851401"/>
            <a:ext cx="654063" cy="654026"/>
            <a:chOff x="576250" y="4319400"/>
            <a:chExt cx="442075" cy="442050"/>
          </a:xfrm>
        </p:grpSpPr>
        <p:sp>
          <p:nvSpPr>
            <p:cNvPr id="167" name="Shape 167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Shape 171"/>
          <p:cNvSpPr/>
          <p:nvPr/>
        </p:nvSpPr>
        <p:spPr>
          <a:xfrm>
            <a:off x="6410281" y="713293"/>
            <a:ext cx="248676" cy="237445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 rot="2697569">
            <a:off x="8048925" y="1928866"/>
            <a:ext cx="377468" cy="360421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8347545" y="1723093"/>
            <a:ext cx="151199" cy="14440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/>
          <p:nvPr/>
        </p:nvSpPr>
        <p:spPr>
          <a:xfrm rot="1280187">
            <a:off x="6238008" y="1429475"/>
            <a:ext cx="151179" cy="14439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1635350" y="1665933"/>
            <a:ext cx="5956025" cy="1074500"/>
          </a:xfrm>
          <a:custGeom>
            <a:avLst/>
            <a:gdLst/>
            <a:ahLst/>
            <a:cxnLst/>
            <a:rect l="0" t="0" r="0" b="0"/>
            <a:pathLst>
              <a:path w="238241" h="42980" extrusionOk="0">
                <a:moveTo>
                  <a:pt x="0" y="14049"/>
                </a:moveTo>
                <a:cubicBezTo>
                  <a:pt x="5476" y="8573"/>
                  <a:pt x="13935" y="7254"/>
                  <a:pt x="21126" y="4377"/>
                </a:cubicBezTo>
                <a:cubicBezTo>
                  <a:pt x="34915" y="-1140"/>
                  <a:pt x="51579" y="-1336"/>
                  <a:pt x="65669" y="3359"/>
                </a:cubicBezTo>
                <a:cubicBezTo>
                  <a:pt x="71835" y="5414"/>
                  <a:pt x="79874" y="8507"/>
                  <a:pt x="81450" y="14813"/>
                </a:cubicBezTo>
                <a:cubicBezTo>
                  <a:pt x="82973" y="20904"/>
                  <a:pt x="84783" y="28176"/>
                  <a:pt x="81704" y="33648"/>
                </a:cubicBezTo>
                <a:cubicBezTo>
                  <a:pt x="77323" y="41435"/>
                  <a:pt x="64779" y="44711"/>
                  <a:pt x="56251" y="42047"/>
                </a:cubicBezTo>
                <a:cubicBezTo>
                  <a:pt x="49198" y="39844"/>
                  <a:pt x="46785" y="28700"/>
                  <a:pt x="48107" y="21430"/>
                </a:cubicBezTo>
                <a:cubicBezTo>
                  <a:pt x="48970" y="16684"/>
                  <a:pt x="53054" y="12574"/>
                  <a:pt x="57270" y="10231"/>
                </a:cubicBezTo>
                <a:cubicBezTo>
                  <a:pt x="87007" y="-6292"/>
                  <a:pt x="121672" y="33365"/>
                  <a:pt x="155264" y="38739"/>
                </a:cubicBezTo>
                <a:cubicBezTo>
                  <a:pt x="174115" y="41755"/>
                  <a:pt x="194150" y="44396"/>
                  <a:pt x="212533" y="39248"/>
                </a:cubicBezTo>
                <a:cubicBezTo>
                  <a:pt x="225473" y="35624"/>
                  <a:pt x="238241" y="21633"/>
                  <a:pt x="238241" y="8195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164459" y="470500"/>
            <a:ext cx="228825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AU" sz="2800" dirty="0" smtClean="0">
                <a:cs typeface="Arial" charset="0"/>
              </a:rPr>
              <a:t>The </a:t>
            </a:r>
            <a:r>
              <a:rPr lang="en-AU" sz="2800" dirty="0" err="1" smtClean="0">
                <a:cs typeface="Arial" charset="0"/>
              </a:rPr>
              <a:t>eLending</a:t>
            </a:r>
            <a:r>
              <a:rPr lang="en-AU" sz="2800" dirty="0" smtClean="0">
                <a:cs typeface="Arial" charset="0"/>
              </a:rPr>
              <a:t> environment</a:t>
            </a:r>
            <a:endParaRPr lang="en-AU" sz="2800" dirty="0"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9" y="4111085"/>
            <a:ext cx="801136" cy="8908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959" y="385361"/>
            <a:ext cx="2924175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282" y="385361"/>
            <a:ext cx="3113459" cy="41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Digital Collection Manag</a:t>
            </a:r>
            <a:r>
              <a:rPr lang="en-AU" dirty="0" smtClean="0"/>
              <a:t>e</a:t>
            </a:r>
            <a:r>
              <a:rPr lang="en" dirty="0" smtClean="0"/>
              <a:t>ment Life-Cycle </a:t>
            </a:r>
            <a:br>
              <a:rPr lang="en" dirty="0" smtClean="0"/>
            </a:br>
            <a:r>
              <a:rPr lang="en-GB" sz="1200" dirty="0" smtClean="0"/>
              <a:t> </a:t>
            </a:r>
            <a:endParaRPr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47" y="49"/>
            <a:ext cx="6587073" cy="5143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0" y="4081573"/>
            <a:ext cx="801136" cy="890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4488774" y="540952"/>
            <a:ext cx="2879504" cy="4072345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617025" y="910325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143659" y="275446"/>
            <a:ext cx="2046300" cy="8371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Curated Collections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493" y="1112578"/>
            <a:ext cx="2220632" cy="382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AU" sz="1200" dirty="0" smtClean="0">
                <a:hlinkClick r:id="rId3"/>
              </a:rPr>
              <a:t>Mental </a:t>
            </a:r>
            <a:r>
              <a:rPr lang="en-AU" sz="1200" dirty="0">
                <a:hlinkClick r:id="rId3"/>
              </a:rPr>
              <a:t>Health &amp; </a:t>
            </a:r>
            <a:r>
              <a:rPr lang="en-AU" sz="1200" dirty="0" smtClean="0">
                <a:hlinkClick r:id="rId3"/>
              </a:rPr>
              <a:t>Wellbeing</a:t>
            </a:r>
            <a:endParaRPr lang="en-AU" sz="1200" dirty="0" smtClean="0"/>
          </a:p>
          <a:p>
            <a:r>
              <a:rPr lang="en-US" sz="1200" dirty="0" smtClean="0">
                <a:hlinkClick r:id="rId4"/>
              </a:rPr>
              <a:t>Everyone’s Reading </a:t>
            </a:r>
            <a:endParaRPr lang="en-US" sz="1200" dirty="0" smtClean="0"/>
          </a:p>
          <a:p>
            <a:r>
              <a:rPr lang="en-AU" sz="1200" dirty="0">
                <a:hlinkClick r:id="rId5"/>
              </a:rPr>
              <a:t>Celebrating Aboriginal Australian </a:t>
            </a:r>
            <a:r>
              <a:rPr lang="en-AU" sz="1200" dirty="0" smtClean="0">
                <a:hlinkClick r:id="rId5"/>
              </a:rPr>
              <a:t>Writing</a:t>
            </a:r>
            <a:endParaRPr lang="en-AU" sz="1200" dirty="0" smtClean="0"/>
          </a:p>
          <a:p>
            <a:r>
              <a:rPr lang="en-AU" sz="1200" dirty="0" smtClean="0">
                <a:hlinkClick r:id="rId6"/>
              </a:rPr>
              <a:t>LGBTIQ </a:t>
            </a:r>
            <a:r>
              <a:rPr lang="en-AU" sz="1200" dirty="0">
                <a:hlinkClick r:id="rId6"/>
              </a:rPr>
              <a:t>Fiction</a:t>
            </a:r>
            <a:endParaRPr lang="en-AU" sz="1200" dirty="0"/>
          </a:p>
          <a:p>
            <a:r>
              <a:rPr lang="en-AU" sz="1200" dirty="0">
                <a:hlinkClick r:id="rId7"/>
              </a:rPr>
              <a:t>Pregnancy&amp; Parenting</a:t>
            </a:r>
            <a:endParaRPr lang="en-AU" sz="1200" dirty="0"/>
          </a:p>
          <a:p>
            <a:r>
              <a:rPr lang="en-US" sz="1200" dirty="0" smtClean="0">
                <a:hlinkClick r:id="rId8"/>
              </a:rPr>
              <a:t>I Choose SA</a:t>
            </a:r>
            <a:endParaRPr lang="en-US" sz="1200" dirty="0" smtClean="0"/>
          </a:p>
          <a:p>
            <a:r>
              <a:rPr lang="en-US" sz="1200" dirty="0" smtClean="0">
                <a:hlinkClick r:id="rId9"/>
              </a:rPr>
              <a:t>Premier’s Reading Challenge</a:t>
            </a:r>
            <a:endParaRPr lang="en-US" sz="1200" dirty="0" smtClean="0"/>
          </a:p>
          <a:p>
            <a:r>
              <a:rPr lang="en-AU" sz="1200" dirty="0">
                <a:hlinkClick r:id="rId10"/>
              </a:rPr>
              <a:t>Resources for Library Professionals</a:t>
            </a:r>
            <a:endParaRPr lang="en-AU" sz="1200" dirty="0"/>
          </a:p>
          <a:p>
            <a:pPr marL="139700" indent="0">
              <a:buNone/>
            </a:pPr>
            <a:endParaRPr lang="en-US" sz="1200" dirty="0" smtClean="0"/>
          </a:p>
          <a:p>
            <a:pPr marL="139700" indent="0">
              <a:buNone/>
            </a:pPr>
            <a:r>
              <a:rPr lang="en-US" sz="1200" dirty="0" smtClean="0"/>
              <a:t>and many more… </a:t>
            </a:r>
            <a:endParaRPr lang="en-AU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16" y="130085"/>
            <a:ext cx="801136" cy="8908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6895" y="910325"/>
            <a:ext cx="2488603" cy="33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2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Upwards Trend </a:t>
            </a:r>
            <a:br>
              <a:rPr lang="en" dirty="0" smtClean="0"/>
            </a:br>
            <a:r>
              <a:rPr lang="en" dirty="0"/>
              <a:t/>
            </a:r>
            <a:br>
              <a:rPr lang="en" dirty="0"/>
            </a:br>
            <a:r>
              <a:rPr lang="en" sz="1600" dirty="0" smtClean="0"/>
              <a:t>For: </a:t>
            </a:r>
            <a:br>
              <a:rPr lang="en" sz="1600" dirty="0" smtClean="0"/>
            </a:br>
            <a:r>
              <a:rPr lang="en" sz="1600" dirty="0"/>
              <a:t/>
            </a:r>
            <a:br>
              <a:rPr lang="en" sz="1600" dirty="0"/>
            </a:br>
            <a:r>
              <a:rPr lang="en" sz="1600" dirty="0" smtClean="0"/>
              <a:t>Usage Statistics </a:t>
            </a:r>
            <a:br>
              <a:rPr lang="en" sz="1600" dirty="0" smtClean="0"/>
            </a:br>
            <a:r>
              <a:rPr lang="en" sz="1600" dirty="0"/>
              <a:t/>
            </a:r>
            <a:br>
              <a:rPr lang="en" sz="1600" dirty="0"/>
            </a:br>
            <a:r>
              <a:rPr lang="en" sz="1600" dirty="0" smtClean="0"/>
              <a:t>User Registrations </a:t>
            </a:r>
            <a:br>
              <a:rPr lang="en" sz="1600" dirty="0" smtClean="0"/>
            </a:br>
            <a:endParaRPr sz="1600" dirty="0"/>
          </a:p>
        </p:txBody>
      </p:sp>
      <p:sp>
        <p:nvSpPr>
          <p:cNvPr id="361" name="Shape 361"/>
          <p:cNvSpPr/>
          <p:nvPr/>
        </p:nvSpPr>
        <p:spPr>
          <a:xfrm>
            <a:off x="4662978" y="1743500"/>
            <a:ext cx="2424600" cy="1656600"/>
          </a:xfrm>
          <a:prstGeom prst="chevron">
            <a:avLst>
              <a:gd name="adj" fmla="val 29853"/>
            </a:avLst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2017</a:t>
            </a: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6211315" y="1557400"/>
            <a:ext cx="2424600" cy="2028900"/>
          </a:xfrm>
          <a:prstGeom prst="chevron">
            <a:avLst>
              <a:gd name="adj" fmla="val 29853"/>
            </a:avLst>
          </a:prstGeom>
          <a:solidFill>
            <a:srgbClr val="ED0036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2018</a:t>
            </a: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2989550" y="1909250"/>
            <a:ext cx="2424600" cy="1325100"/>
          </a:xfrm>
          <a:prstGeom prst="chevron">
            <a:avLst>
              <a:gd name="adj" fmla="val 29853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2016</a:t>
            </a: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0" y="4055822"/>
            <a:ext cx="801136" cy="890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ctrTitle" idx="4294967295"/>
          </p:nvPr>
        </p:nvSpPr>
        <p:spPr>
          <a:xfrm>
            <a:off x="685800" y="1964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AU" sz="6000" dirty="0" smtClean="0"/>
              <a:t>2,760,700</a:t>
            </a:r>
            <a:endParaRPr sz="6000" b="1" dirty="0"/>
          </a:p>
        </p:txBody>
      </p:sp>
      <p:sp>
        <p:nvSpPr>
          <p:cNvPr id="331" name="Shape 331"/>
          <p:cNvSpPr txBox="1">
            <a:spLocks noGrp="1"/>
          </p:cNvSpPr>
          <p:nvPr>
            <p:ph type="subTitle" idx="4294967295"/>
          </p:nvPr>
        </p:nvSpPr>
        <p:spPr>
          <a:xfrm>
            <a:off x="685800" y="29162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</a:rPr>
              <a:t>eBooks &amp; A</a:t>
            </a:r>
            <a:r>
              <a:rPr lang="en-AU" dirty="0" smtClean="0">
                <a:solidFill>
                  <a:srgbClr val="FFFFFF"/>
                </a:solidFill>
              </a:rPr>
              <a:t>u</a:t>
            </a:r>
            <a:r>
              <a:rPr lang="en" dirty="0" smtClean="0">
                <a:solidFill>
                  <a:srgbClr val="FFFFFF"/>
                </a:solidFill>
              </a:rPr>
              <a:t>diobooks loaned since inception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</a:rPr>
              <a:t>(as of March 28 2019) </a:t>
            </a: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333" name="Shape 333"/>
          <p:cNvGrpSpPr/>
          <p:nvPr/>
        </p:nvGrpSpPr>
        <p:grpSpPr>
          <a:xfrm>
            <a:off x="4193157" y="1338806"/>
            <a:ext cx="757693" cy="549894"/>
            <a:chOff x="3932350" y="3714775"/>
            <a:chExt cx="439650" cy="319075"/>
          </a:xfrm>
        </p:grpSpPr>
        <p:sp>
          <p:nvSpPr>
            <p:cNvPr id="334" name="Shape 334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3404682" y="535614"/>
            <a:ext cx="5152101" cy="3708312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3926560" y="244741"/>
            <a:ext cx="24933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 dirty="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9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" name="Shape 45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923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dirty="0" smtClean="0"/>
              <a:t>Monthly Loans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2887" y="1741059"/>
            <a:ext cx="2046300" cy="236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endParaRPr lang="en-AU" sz="1200" dirty="0" smtClean="0">
              <a:sym typeface="Arial"/>
            </a:endParaRPr>
          </a:p>
          <a:p>
            <a:pPr marL="0" indent="0">
              <a:buFont typeface="Nunito Sans"/>
              <a:buNone/>
            </a:pPr>
            <a:r>
              <a:rPr lang="en-US" sz="1200" dirty="0" smtClean="0">
                <a:sym typeface="Arial"/>
              </a:rPr>
              <a:t>Average loans per day</a:t>
            </a:r>
            <a:endParaRPr lang="en-AU" sz="1200" dirty="0">
              <a:sym typeface="Arial"/>
            </a:endParaRPr>
          </a:p>
          <a:p>
            <a:pPr marL="0" indent="0">
              <a:buFont typeface="Nunito Sans"/>
              <a:buNone/>
            </a:pPr>
            <a:endParaRPr lang="en-AU" sz="1700" dirty="0" smtClean="0">
              <a:solidFill>
                <a:schemeClr val="bg1"/>
              </a:solidFill>
            </a:endParaRPr>
          </a:p>
          <a:p>
            <a:pPr marL="0" indent="0">
              <a:buFont typeface="Nunito Sans"/>
              <a:buNone/>
            </a:pPr>
            <a:endParaRPr lang="en-AU" sz="17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3" y="4243926"/>
            <a:ext cx="801136" cy="890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972" y="959401"/>
            <a:ext cx="4394085" cy="2909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370</Words>
  <Application>Microsoft Office PowerPoint</Application>
  <PresentationFormat>On-screen Show (16:9)</PresentationFormat>
  <Paragraphs>105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Nunito Sans</vt:lpstr>
      <vt:lpstr>Ulysses template</vt:lpstr>
      <vt:lpstr>South Australian Public Library Network  Digital use – the demands of our digital community users   Emily Wilson Supplier Content Librarian  Sarah Powell  Collections &amp; Content Librarian   PLSA Network Meeting  1 April 2019</vt:lpstr>
      <vt:lpstr>What we’ll cover today</vt:lpstr>
      <vt:lpstr>Digital Content as a collection and a service   * has a lower collection lifecycle cost *helps foster digital literacy  * helps libraries extend collection into new media, offering new &amp; improved services  * attracts new library users* </vt:lpstr>
      <vt:lpstr>The eLending environment</vt:lpstr>
      <vt:lpstr>Digital Collection Management Life-Cycle   </vt:lpstr>
      <vt:lpstr>Curated Collections</vt:lpstr>
      <vt:lpstr>Upwards Trend   For:   Usage Statistics   User Registrations  </vt:lpstr>
      <vt:lpstr>2,760,700</vt:lpstr>
      <vt:lpstr>Monthly Loans</vt:lpstr>
      <vt:lpstr>Where do our customers live?</vt:lpstr>
      <vt:lpstr>What format is preferred?</vt:lpstr>
      <vt:lpstr>Are we attracting new customers?</vt:lpstr>
      <vt:lpstr>How many people are using our collections?</vt:lpstr>
      <vt:lpstr>Who is using our collections?</vt:lpstr>
      <vt:lpstr>Who is using our collections?</vt:lpstr>
      <vt:lpstr>Who is using our collections?</vt:lpstr>
      <vt:lpstr>Who is using our collections?</vt:lpstr>
      <vt:lpstr>Who is using our collections?</vt:lpstr>
      <vt:lpstr>A comparison in collection size &amp; usage   </vt:lpstr>
      <vt:lpstr>Thank-you and questions   Emily Wilson Supplier Content Librarian  Sarah Powell  Collections &amp; Content Librarian   PLSA Network Meeting  1 April 2019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Emily Wilson</dc:creator>
  <cp:lastModifiedBy>Emily Wilson</cp:lastModifiedBy>
  <cp:revision>92</cp:revision>
  <cp:lastPrinted>2018-03-16T01:48:35Z</cp:lastPrinted>
  <dcterms:modified xsi:type="dcterms:W3CDTF">2019-03-31T22:36:58Z</dcterms:modified>
</cp:coreProperties>
</file>