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69" r:id="rId4"/>
    <p:sldId id="258" r:id="rId5"/>
    <p:sldId id="259" r:id="rId6"/>
    <p:sldId id="260" r:id="rId7"/>
    <p:sldId id="261" r:id="rId8"/>
    <p:sldId id="262" r:id="rId9"/>
    <p:sldId id="263" r:id="rId10"/>
    <p:sldId id="264" r:id="rId11"/>
    <p:sldId id="265" r:id="rId12"/>
    <p:sldId id="266" r:id="rId13"/>
    <p:sldId id="267" r:id="rId14"/>
    <p:sldId id="268"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416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7" d="100"/>
          <a:sy n="57" d="100"/>
        </p:scale>
        <p:origin x="-837" y="-9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1" Type="http://schemas.openxmlformats.org/officeDocument/2006/relationships/oleObject" Target="file:///C:\Users\Kristine\Dropbox\AAA%20SERVER%20working%20file\PLS%20Tomorrows%20Libraries%20Review%20C1348\Data%20collection\Grants%20Commission%20info%20for%20KP%20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AU"/>
  <c:chart>
    <c:title>
      <c:tx>
        <c:rich>
          <a:bodyPr/>
          <a:lstStyle/>
          <a:p>
            <a:pPr>
              <a:defRPr sz="1200"/>
            </a:pPr>
            <a:r>
              <a:rPr lang="en-US" sz="1200"/>
              <a:t>Total number of physical library visits 
(Source: Grants Commission)</a:t>
            </a:r>
          </a:p>
        </c:rich>
      </c:tx>
      <c:layout/>
    </c:title>
    <c:view3D>
      <c:rAngAx val="1"/>
    </c:view3D>
    <c:plotArea>
      <c:layout/>
      <c:bar3DChart>
        <c:barDir val="bar"/>
        <c:grouping val="clustered"/>
        <c:ser>
          <c:idx val="0"/>
          <c:order val="0"/>
          <c:tx>
            <c:strRef>
              <c:f>'kp graphs'!$C$115</c:f>
              <c:strCache>
                <c:ptCount val="1"/>
                <c:pt idx="0">
                  <c:v> 2016/17 </c:v>
                </c:pt>
              </c:strCache>
            </c:strRef>
          </c:tx>
          <c:cat>
            <c:strRef>
              <c:f>'kp graphs'!$B$116:$B$118</c:f>
              <c:strCache>
                <c:ptCount val="3"/>
                <c:pt idx="0">
                  <c:v>Metro</c:v>
                </c:pt>
                <c:pt idx="1">
                  <c:v>Country</c:v>
                </c:pt>
                <c:pt idx="2">
                  <c:v>SCL</c:v>
                </c:pt>
              </c:strCache>
            </c:strRef>
          </c:cat>
          <c:val>
            <c:numRef>
              <c:f>'kp graphs'!$C$116:$C$118</c:f>
              <c:numCache>
                <c:formatCode>_-* #,##0_-;\-* #,##0_-;_-* "-"??_-;_-@_-</c:formatCode>
                <c:ptCount val="3"/>
                <c:pt idx="0">
                  <c:v>6700.174</c:v>
                </c:pt>
                <c:pt idx="1">
                  <c:v>2268.4259999999999</c:v>
                </c:pt>
                <c:pt idx="2">
                  <c:v>1097.3624154567162</c:v>
                </c:pt>
              </c:numCache>
            </c:numRef>
          </c:val>
          <c:extLst xmlns:c16r2="http://schemas.microsoft.com/office/drawing/2015/06/chart">
            <c:ext xmlns:c16="http://schemas.microsoft.com/office/drawing/2014/chart" uri="{C3380CC4-5D6E-409C-BE32-E72D297353CC}">
              <c16:uniqueId val="{00000000-90DD-4277-AA1C-3E78FF38ABE1}"/>
            </c:ext>
          </c:extLst>
        </c:ser>
        <c:ser>
          <c:idx val="1"/>
          <c:order val="1"/>
          <c:tx>
            <c:strRef>
              <c:f>'kp graphs'!$D$115</c:f>
              <c:strCache>
                <c:ptCount val="1"/>
                <c:pt idx="0">
                  <c:v>2015/16</c:v>
                </c:pt>
              </c:strCache>
            </c:strRef>
          </c:tx>
          <c:cat>
            <c:strRef>
              <c:f>'kp graphs'!$B$116:$B$118</c:f>
              <c:strCache>
                <c:ptCount val="3"/>
                <c:pt idx="0">
                  <c:v>Metro</c:v>
                </c:pt>
                <c:pt idx="1">
                  <c:v>Country</c:v>
                </c:pt>
                <c:pt idx="2">
                  <c:v>SCL</c:v>
                </c:pt>
              </c:strCache>
            </c:strRef>
          </c:cat>
          <c:val>
            <c:numRef>
              <c:f>'kp graphs'!$D$116:$D$118</c:f>
              <c:numCache>
                <c:formatCode>_-* #,##0_-;\-* #,##0_-;_-* "-"??_-;_-@_-</c:formatCode>
                <c:ptCount val="3"/>
                <c:pt idx="0">
                  <c:v>6806.8680000000004</c:v>
                </c:pt>
                <c:pt idx="1">
                  <c:v>2274.5189999999998</c:v>
                </c:pt>
                <c:pt idx="2">
                  <c:v>1188.0519999999999</c:v>
                </c:pt>
              </c:numCache>
            </c:numRef>
          </c:val>
          <c:extLst xmlns:c16r2="http://schemas.microsoft.com/office/drawing/2015/06/chart">
            <c:ext xmlns:c16="http://schemas.microsoft.com/office/drawing/2014/chart" uri="{C3380CC4-5D6E-409C-BE32-E72D297353CC}">
              <c16:uniqueId val="{00000001-90DD-4277-AA1C-3E78FF38ABE1}"/>
            </c:ext>
          </c:extLst>
        </c:ser>
        <c:dLbls/>
        <c:shape val="box"/>
        <c:axId val="145539840"/>
        <c:axId val="145541376"/>
        <c:axId val="0"/>
      </c:bar3DChart>
      <c:catAx>
        <c:axId val="145539840"/>
        <c:scaling>
          <c:orientation val="minMax"/>
        </c:scaling>
        <c:axPos val="l"/>
        <c:numFmt formatCode="General" sourceLinked="0"/>
        <c:tickLblPos val="nextTo"/>
        <c:crossAx val="145541376"/>
        <c:crosses val="autoZero"/>
        <c:auto val="1"/>
        <c:lblAlgn val="ctr"/>
        <c:lblOffset val="100"/>
      </c:catAx>
      <c:valAx>
        <c:axId val="145541376"/>
        <c:scaling>
          <c:orientation val="minMax"/>
        </c:scaling>
        <c:axPos val="b"/>
        <c:majorGridlines/>
        <c:title>
          <c:tx>
            <c:rich>
              <a:bodyPr/>
              <a:lstStyle/>
              <a:p>
                <a:pPr>
                  <a:defRPr b="0"/>
                </a:pPr>
                <a:r>
                  <a:rPr lang="en-US" b="0"/>
                  <a:t>Visits x 1000</a:t>
                </a:r>
              </a:p>
            </c:rich>
          </c:tx>
          <c:layout/>
        </c:title>
        <c:numFmt formatCode="_-* #,##0_-;\-* #,##0_-;_-* &quot;-&quot;??_-;_-@_-" sourceLinked="1"/>
        <c:tickLblPos val="nextTo"/>
        <c:crossAx val="145539840"/>
        <c:crosses val="autoZero"/>
        <c:crossBetween val="between"/>
      </c:valAx>
    </c:plotArea>
    <c:legend>
      <c:legendPos val="r"/>
      <c:layout/>
    </c:legend>
    <c:plotVisOnly val="1"/>
    <c:dispBlanksAs val="gap"/>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362733-CEBA-4FBD-BDD2-2405528FB43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1BE84E3D-130F-4236-9A1D-3ED5ECD4F4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5F2DBCBF-CE12-4DFD-88C7-D7A313190437}"/>
              </a:ext>
            </a:extLst>
          </p:cNvPr>
          <p:cNvSpPr>
            <a:spLocks noGrp="1"/>
          </p:cNvSpPr>
          <p:nvPr>
            <p:ph type="dt" sz="half" idx="10"/>
          </p:nvPr>
        </p:nvSpPr>
        <p:spPr/>
        <p:txBody>
          <a:bodyPr/>
          <a:lstStyle/>
          <a:p>
            <a:fld id="{D3809062-DC88-45CF-B7EC-04D25DAC9025}" type="datetimeFigureOut">
              <a:rPr lang="en-US" smtClean="0"/>
              <a:pPr/>
              <a:t>4/08/2018</a:t>
            </a:fld>
            <a:endParaRPr lang="en-US"/>
          </a:p>
        </p:txBody>
      </p:sp>
      <p:sp>
        <p:nvSpPr>
          <p:cNvPr id="5" name="Footer Placeholder 4">
            <a:extLst>
              <a:ext uri="{FF2B5EF4-FFF2-40B4-BE49-F238E27FC236}">
                <a16:creationId xmlns:a16="http://schemas.microsoft.com/office/drawing/2014/main" xmlns="" id="{31D4A432-857F-47A8-B40B-99549401B1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5D10EDA-7B2D-4649-B5A2-F195FDA1CFAB}"/>
              </a:ext>
            </a:extLst>
          </p:cNvPr>
          <p:cNvSpPr>
            <a:spLocks noGrp="1"/>
          </p:cNvSpPr>
          <p:nvPr>
            <p:ph type="sldNum" sz="quarter" idx="12"/>
          </p:nvPr>
        </p:nvSpPr>
        <p:spPr/>
        <p:txBody>
          <a:bodyPr/>
          <a:lstStyle/>
          <a:p>
            <a:fld id="{EF4C6160-D69E-4620-AAD4-336D23977B26}" type="slidenum">
              <a:rPr lang="en-US" smtClean="0"/>
              <a:pPr/>
              <a:t>‹#›</a:t>
            </a:fld>
            <a:endParaRPr lang="en-US"/>
          </a:p>
        </p:txBody>
      </p:sp>
    </p:spTree>
    <p:extLst>
      <p:ext uri="{BB962C8B-B14F-4D97-AF65-F5344CB8AC3E}">
        <p14:creationId xmlns:p14="http://schemas.microsoft.com/office/powerpoint/2010/main" xmlns="" val="3929992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4A3691-E85F-4059-B234-292AF73FD10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05EAC56A-6D2C-443F-801C-70F7E6A0A01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CFEBE9E-C0DC-4E3B-8A40-1EC19E36971B}"/>
              </a:ext>
            </a:extLst>
          </p:cNvPr>
          <p:cNvSpPr>
            <a:spLocks noGrp="1"/>
          </p:cNvSpPr>
          <p:nvPr>
            <p:ph type="dt" sz="half" idx="10"/>
          </p:nvPr>
        </p:nvSpPr>
        <p:spPr/>
        <p:txBody>
          <a:bodyPr/>
          <a:lstStyle/>
          <a:p>
            <a:fld id="{D3809062-DC88-45CF-B7EC-04D25DAC9025}" type="datetimeFigureOut">
              <a:rPr lang="en-US" smtClean="0"/>
              <a:pPr/>
              <a:t>4/08/2018</a:t>
            </a:fld>
            <a:endParaRPr lang="en-US"/>
          </a:p>
        </p:txBody>
      </p:sp>
      <p:sp>
        <p:nvSpPr>
          <p:cNvPr id="5" name="Footer Placeholder 4">
            <a:extLst>
              <a:ext uri="{FF2B5EF4-FFF2-40B4-BE49-F238E27FC236}">
                <a16:creationId xmlns:a16="http://schemas.microsoft.com/office/drawing/2014/main" xmlns="" id="{043618FB-AF56-4553-9AEA-9D19933CFE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E4A2B14-7A8A-4FE8-AFD4-710EFD813C6F}"/>
              </a:ext>
            </a:extLst>
          </p:cNvPr>
          <p:cNvSpPr>
            <a:spLocks noGrp="1"/>
          </p:cNvSpPr>
          <p:nvPr>
            <p:ph type="sldNum" sz="quarter" idx="12"/>
          </p:nvPr>
        </p:nvSpPr>
        <p:spPr/>
        <p:txBody>
          <a:bodyPr/>
          <a:lstStyle/>
          <a:p>
            <a:fld id="{EF4C6160-D69E-4620-AAD4-336D23977B26}" type="slidenum">
              <a:rPr lang="en-US" smtClean="0"/>
              <a:pPr/>
              <a:t>‹#›</a:t>
            </a:fld>
            <a:endParaRPr lang="en-US"/>
          </a:p>
        </p:txBody>
      </p:sp>
    </p:spTree>
    <p:extLst>
      <p:ext uri="{BB962C8B-B14F-4D97-AF65-F5344CB8AC3E}">
        <p14:creationId xmlns:p14="http://schemas.microsoft.com/office/powerpoint/2010/main" xmlns="" val="1955329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1E995FD-6A06-4FFB-B3FE-1EBD3CECFBB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28EC4EB6-862A-4F4E-9FB4-0FC919E5F1E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1761C5C-5406-455C-949B-6E793A9BC204}"/>
              </a:ext>
            </a:extLst>
          </p:cNvPr>
          <p:cNvSpPr>
            <a:spLocks noGrp="1"/>
          </p:cNvSpPr>
          <p:nvPr>
            <p:ph type="dt" sz="half" idx="10"/>
          </p:nvPr>
        </p:nvSpPr>
        <p:spPr/>
        <p:txBody>
          <a:bodyPr/>
          <a:lstStyle/>
          <a:p>
            <a:fld id="{D3809062-DC88-45CF-B7EC-04D25DAC9025}" type="datetimeFigureOut">
              <a:rPr lang="en-US" smtClean="0"/>
              <a:pPr/>
              <a:t>4/08/2018</a:t>
            </a:fld>
            <a:endParaRPr lang="en-US"/>
          </a:p>
        </p:txBody>
      </p:sp>
      <p:sp>
        <p:nvSpPr>
          <p:cNvPr id="5" name="Footer Placeholder 4">
            <a:extLst>
              <a:ext uri="{FF2B5EF4-FFF2-40B4-BE49-F238E27FC236}">
                <a16:creationId xmlns:a16="http://schemas.microsoft.com/office/drawing/2014/main" xmlns="" id="{14C5CFCA-7807-4044-9DA8-33518BD5BA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1C793A2-FE90-4CB4-9D63-843E648EDCD8}"/>
              </a:ext>
            </a:extLst>
          </p:cNvPr>
          <p:cNvSpPr>
            <a:spLocks noGrp="1"/>
          </p:cNvSpPr>
          <p:nvPr>
            <p:ph type="sldNum" sz="quarter" idx="12"/>
          </p:nvPr>
        </p:nvSpPr>
        <p:spPr/>
        <p:txBody>
          <a:bodyPr/>
          <a:lstStyle/>
          <a:p>
            <a:fld id="{EF4C6160-D69E-4620-AAD4-336D23977B26}" type="slidenum">
              <a:rPr lang="en-US" smtClean="0"/>
              <a:pPr/>
              <a:t>‹#›</a:t>
            </a:fld>
            <a:endParaRPr lang="en-US"/>
          </a:p>
        </p:txBody>
      </p:sp>
    </p:spTree>
    <p:extLst>
      <p:ext uri="{BB962C8B-B14F-4D97-AF65-F5344CB8AC3E}">
        <p14:creationId xmlns:p14="http://schemas.microsoft.com/office/powerpoint/2010/main" xmlns="" val="3956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24335203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pPr/>
              <a:t>4/08/2018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pPr/>
              <a:t>‹#›</a:t>
            </a:fld>
            <a:endParaRPr lang="en-US" dirty="0"/>
          </a:p>
        </p:txBody>
      </p:sp>
    </p:spTree>
    <p:extLst>
      <p:ext uri="{BB962C8B-B14F-4D97-AF65-F5344CB8AC3E}">
        <p14:creationId xmlns:p14="http://schemas.microsoft.com/office/powerpoint/2010/main" xmlns="" val="27961938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42426929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pPr/>
              <a:t>4/08/2018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extLst>
      <p:ext uri="{BB962C8B-B14F-4D97-AF65-F5344CB8AC3E}">
        <p14:creationId xmlns:p14="http://schemas.microsoft.com/office/powerpoint/2010/main" xmlns="" val="14208356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4/08/2018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40486127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4/08/2018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28925736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4/08/2018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15554958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4/08/2018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extLst>
      <p:ext uri="{BB962C8B-B14F-4D97-AF65-F5344CB8AC3E}">
        <p14:creationId xmlns:p14="http://schemas.microsoft.com/office/powerpoint/2010/main" xmlns="" val="268826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81DB70-03DB-491E-808E-6A7F6BCA7D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CA341A63-310A-446F-9E47-3AD389AF6B5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510E5D4-C27C-4DC3-BE17-ADA0EDB0E7AB}"/>
              </a:ext>
            </a:extLst>
          </p:cNvPr>
          <p:cNvSpPr>
            <a:spLocks noGrp="1"/>
          </p:cNvSpPr>
          <p:nvPr>
            <p:ph type="dt" sz="half" idx="10"/>
          </p:nvPr>
        </p:nvSpPr>
        <p:spPr/>
        <p:txBody>
          <a:bodyPr/>
          <a:lstStyle/>
          <a:p>
            <a:fld id="{D3809062-DC88-45CF-B7EC-04D25DAC9025}" type="datetimeFigureOut">
              <a:rPr lang="en-US" smtClean="0"/>
              <a:pPr/>
              <a:t>4/08/2018</a:t>
            </a:fld>
            <a:endParaRPr lang="en-US"/>
          </a:p>
        </p:txBody>
      </p:sp>
      <p:sp>
        <p:nvSpPr>
          <p:cNvPr id="5" name="Footer Placeholder 4">
            <a:extLst>
              <a:ext uri="{FF2B5EF4-FFF2-40B4-BE49-F238E27FC236}">
                <a16:creationId xmlns:a16="http://schemas.microsoft.com/office/drawing/2014/main" xmlns="" id="{7CAB149C-5FC9-4B97-A8E1-D43C1C06E1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35A5DDF-5574-44DC-9C47-3ECCBD5A0478}"/>
              </a:ext>
            </a:extLst>
          </p:cNvPr>
          <p:cNvSpPr>
            <a:spLocks noGrp="1"/>
          </p:cNvSpPr>
          <p:nvPr>
            <p:ph type="sldNum" sz="quarter" idx="12"/>
          </p:nvPr>
        </p:nvSpPr>
        <p:spPr/>
        <p:txBody>
          <a:bodyPr/>
          <a:lstStyle/>
          <a:p>
            <a:fld id="{EF4C6160-D69E-4620-AAD4-336D23977B26}" type="slidenum">
              <a:rPr lang="en-US" smtClean="0"/>
              <a:pPr/>
              <a:t>‹#›</a:t>
            </a:fld>
            <a:endParaRPr lang="en-US"/>
          </a:p>
        </p:txBody>
      </p:sp>
    </p:spTree>
    <p:extLst>
      <p:ext uri="{BB962C8B-B14F-4D97-AF65-F5344CB8AC3E}">
        <p14:creationId xmlns:p14="http://schemas.microsoft.com/office/powerpoint/2010/main" xmlns="" val="41445439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4/08/2018</a:t>
            </a:fld>
            <a:endParaRPr lang="en-US" dirty="0"/>
          </a:p>
        </p:txBody>
      </p:sp>
    </p:spTree>
    <p:extLst>
      <p:ext uri="{BB962C8B-B14F-4D97-AF65-F5344CB8AC3E}">
        <p14:creationId xmlns:p14="http://schemas.microsoft.com/office/powerpoint/2010/main" xmlns="" val="993331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22937188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40641228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16738213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30757582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7406472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4/08/2018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extLst>
      <p:ext uri="{BB962C8B-B14F-4D97-AF65-F5344CB8AC3E}">
        <p14:creationId xmlns:p14="http://schemas.microsoft.com/office/powerpoint/2010/main" xmlns="" val="406762935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1073625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CEDCA5-21A0-465C-8D72-E7F2A332C6D9}"/>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xmlns="" id="{F104D812-E988-415F-AEE0-9C8B78869DC3}"/>
              </a:ext>
            </a:extLst>
          </p:cNvPr>
          <p:cNvSpPr>
            <a:spLocks noGrp="1"/>
          </p:cNvSpPr>
          <p:nvPr>
            <p:ph type="dt" sz="half" idx="10"/>
          </p:nvPr>
        </p:nvSpPr>
        <p:spPr/>
        <p:txBody>
          <a:bodyPr/>
          <a:lstStyle/>
          <a:p>
            <a:fld id="{B61BEF0D-F0BB-DE4B-95CE-6DB70DBA9567}" type="datetimeFigureOut">
              <a:rPr lang="en-US" smtClean="0"/>
              <a:pPr/>
              <a:t>4/08/2018</a:t>
            </a:fld>
            <a:endParaRPr lang="en-US" dirty="0"/>
          </a:p>
        </p:txBody>
      </p:sp>
      <p:sp>
        <p:nvSpPr>
          <p:cNvPr id="4" name="Footer Placeholder 3">
            <a:extLst>
              <a:ext uri="{FF2B5EF4-FFF2-40B4-BE49-F238E27FC236}">
                <a16:creationId xmlns:a16="http://schemas.microsoft.com/office/drawing/2014/main" xmlns="" id="{0FF0C2EB-2617-4F5A-9E18-487D25E6EDB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CA1CA782-F174-4505-BC61-B41F80E95F49}"/>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797915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CA081D-D16E-4511-BA61-D1B5A26F2F6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D5B5E396-2F82-4BF1-BFE5-181A547894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483AAA8F-DE9B-407A-A04C-2040F9E1113A}"/>
              </a:ext>
            </a:extLst>
          </p:cNvPr>
          <p:cNvSpPr>
            <a:spLocks noGrp="1"/>
          </p:cNvSpPr>
          <p:nvPr>
            <p:ph type="dt" sz="half" idx="10"/>
          </p:nvPr>
        </p:nvSpPr>
        <p:spPr/>
        <p:txBody>
          <a:bodyPr/>
          <a:lstStyle/>
          <a:p>
            <a:fld id="{D3809062-DC88-45CF-B7EC-04D25DAC9025}" type="datetimeFigureOut">
              <a:rPr lang="en-US" smtClean="0"/>
              <a:pPr/>
              <a:t>4/08/2018</a:t>
            </a:fld>
            <a:endParaRPr lang="en-US"/>
          </a:p>
        </p:txBody>
      </p:sp>
      <p:sp>
        <p:nvSpPr>
          <p:cNvPr id="5" name="Footer Placeholder 4">
            <a:extLst>
              <a:ext uri="{FF2B5EF4-FFF2-40B4-BE49-F238E27FC236}">
                <a16:creationId xmlns:a16="http://schemas.microsoft.com/office/drawing/2014/main" xmlns="" id="{F81007B3-8932-4BF0-80B4-451AED8E3F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E84495C-901A-49DD-AF98-0F0E08A2DC5A}"/>
              </a:ext>
            </a:extLst>
          </p:cNvPr>
          <p:cNvSpPr>
            <a:spLocks noGrp="1"/>
          </p:cNvSpPr>
          <p:nvPr>
            <p:ph type="sldNum" sz="quarter" idx="12"/>
          </p:nvPr>
        </p:nvSpPr>
        <p:spPr/>
        <p:txBody>
          <a:bodyPr/>
          <a:lstStyle/>
          <a:p>
            <a:fld id="{EF4C6160-D69E-4620-AAD4-336D23977B26}" type="slidenum">
              <a:rPr lang="en-US" smtClean="0"/>
              <a:pPr/>
              <a:t>‹#›</a:t>
            </a:fld>
            <a:endParaRPr lang="en-US"/>
          </a:p>
        </p:txBody>
      </p:sp>
    </p:spTree>
    <p:extLst>
      <p:ext uri="{BB962C8B-B14F-4D97-AF65-F5344CB8AC3E}">
        <p14:creationId xmlns:p14="http://schemas.microsoft.com/office/powerpoint/2010/main" xmlns="" val="3376535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311555-558E-419A-83CA-7D9F5A074C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D9C3891D-E8E0-4B0A-995A-F959EB519AC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E57F367F-8326-486E-B9D8-ADAE0D3D987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9BB65CA4-8F8E-413D-9A17-9F9E7BDAF1CC}"/>
              </a:ext>
            </a:extLst>
          </p:cNvPr>
          <p:cNvSpPr>
            <a:spLocks noGrp="1"/>
          </p:cNvSpPr>
          <p:nvPr>
            <p:ph type="dt" sz="half" idx="10"/>
          </p:nvPr>
        </p:nvSpPr>
        <p:spPr/>
        <p:txBody>
          <a:bodyPr/>
          <a:lstStyle/>
          <a:p>
            <a:fld id="{D3809062-DC88-45CF-B7EC-04D25DAC9025}" type="datetimeFigureOut">
              <a:rPr lang="en-US" smtClean="0"/>
              <a:pPr/>
              <a:t>4/08/2018</a:t>
            </a:fld>
            <a:endParaRPr lang="en-US"/>
          </a:p>
        </p:txBody>
      </p:sp>
      <p:sp>
        <p:nvSpPr>
          <p:cNvPr id="6" name="Footer Placeholder 5">
            <a:extLst>
              <a:ext uri="{FF2B5EF4-FFF2-40B4-BE49-F238E27FC236}">
                <a16:creationId xmlns:a16="http://schemas.microsoft.com/office/drawing/2014/main" xmlns="" id="{C0BAA7C5-1427-41AB-B909-86B00DF4F7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8E72FCB8-8556-4801-922B-2B9AA0513A70}"/>
              </a:ext>
            </a:extLst>
          </p:cNvPr>
          <p:cNvSpPr>
            <a:spLocks noGrp="1"/>
          </p:cNvSpPr>
          <p:nvPr>
            <p:ph type="sldNum" sz="quarter" idx="12"/>
          </p:nvPr>
        </p:nvSpPr>
        <p:spPr/>
        <p:txBody>
          <a:bodyPr/>
          <a:lstStyle/>
          <a:p>
            <a:fld id="{EF4C6160-D69E-4620-AAD4-336D23977B26}" type="slidenum">
              <a:rPr lang="en-US" smtClean="0"/>
              <a:pPr/>
              <a:t>‹#›</a:t>
            </a:fld>
            <a:endParaRPr lang="en-US"/>
          </a:p>
        </p:txBody>
      </p:sp>
    </p:spTree>
    <p:extLst>
      <p:ext uri="{BB962C8B-B14F-4D97-AF65-F5344CB8AC3E}">
        <p14:creationId xmlns:p14="http://schemas.microsoft.com/office/powerpoint/2010/main" xmlns="" val="3441428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F79E76-4616-477D-98CF-7AEF0588840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83E62CF7-94F9-41E1-BA3E-55D7D06941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5CF3C60E-91E3-4D01-A96C-0953B8BFECA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15F62539-B761-40DB-B6D4-7DAAB62994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0ECD3620-11E1-4468-8EE3-891E9BE3170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99BF5456-C8C8-4D5F-A4CA-9EC3129D7FF8}"/>
              </a:ext>
            </a:extLst>
          </p:cNvPr>
          <p:cNvSpPr>
            <a:spLocks noGrp="1"/>
          </p:cNvSpPr>
          <p:nvPr>
            <p:ph type="dt" sz="half" idx="10"/>
          </p:nvPr>
        </p:nvSpPr>
        <p:spPr/>
        <p:txBody>
          <a:bodyPr/>
          <a:lstStyle/>
          <a:p>
            <a:fld id="{D3809062-DC88-45CF-B7EC-04D25DAC9025}" type="datetimeFigureOut">
              <a:rPr lang="en-US" smtClean="0"/>
              <a:pPr/>
              <a:t>4/08/2018</a:t>
            </a:fld>
            <a:endParaRPr lang="en-US"/>
          </a:p>
        </p:txBody>
      </p:sp>
      <p:sp>
        <p:nvSpPr>
          <p:cNvPr id="8" name="Footer Placeholder 7">
            <a:extLst>
              <a:ext uri="{FF2B5EF4-FFF2-40B4-BE49-F238E27FC236}">
                <a16:creationId xmlns:a16="http://schemas.microsoft.com/office/drawing/2014/main" xmlns="" id="{3BB8B066-38F8-4B83-9466-8BCC4604D11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CCA31FD6-EDF4-4CCD-86C4-E151762D78EE}"/>
              </a:ext>
            </a:extLst>
          </p:cNvPr>
          <p:cNvSpPr>
            <a:spLocks noGrp="1"/>
          </p:cNvSpPr>
          <p:nvPr>
            <p:ph type="sldNum" sz="quarter" idx="12"/>
          </p:nvPr>
        </p:nvSpPr>
        <p:spPr/>
        <p:txBody>
          <a:bodyPr/>
          <a:lstStyle/>
          <a:p>
            <a:fld id="{EF4C6160-D69E-4620-AAD4-336D23977B26}" type="slidenum">
              <a:rPr lang="en-US" smtClean="0"/>
              <a:pPr/>
              <a:t>‹#›</a:t>
            </a:fld>
            <a:endParaRPr lang="en-US"/>
          </a:p>
        </p:txBody>
      </p:sp>
    </p:spTree>
    <p:extLst>
      <p:ext uri="{BB962C8B-B14F-4D97-AF65-F5344CB8AC3E}">
        <p14:creationId xmlns:p14="http://schemas.microsoft.com/office/powerpoint/2010/main" xmlns="" val="3865047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160D72-AF3C-433B-A240-994316E106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355ED5FF-FA01-430C-A820-F357E391EAAA}"/>
              </a:ext>
            </a:extLst>
          </p:cNvPr>
          <p:cNvSpPr>
            <a:spLocks noGrp="1"/>
          </p:cNvSpPr>
          <p:nvPr>
            <p:ph type="dt" sz="half" idx="10"/>
          </p:nvPr>
        </p:nvSpPr>
        <p:spPr/>
        <p:txBody>
          <a:bodyPr/>
          <a:lstStyle/>
          <a:p>
            <a:fld id="{D3809062-DC88-45CF-B7EC-04D25DAC9025}" type="datetimeFigureOut">
              <a:rPr lang="en-US" smtClean="0"/>
              <a:pPr/>
              <a:t>4/08/2018</a:t>
            </a:fld>
            <a:endParaRPr lang="en-US"/>
          </a:p>
        </p:txBody>
      </p:sp>
      <p:sp>
        <p:nvSpPr>
          <p:cNvPr id="4" name="Footer Placeholder 3">
            <a:extLst>
              <a:ext uri="{FF2B5EF4-FFF2-40B4-BE49-F238E27FC236}">
                <a16:creationId xmlns:a16="http://schemas.microsoft.com/office/drawing/2014/main" xmlns="" id="{67626741-C9F1-458E-8941-E8EEBF49B7C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742F4FA4-E71F-4379-BCCE-5D812C93F7F8}"/>
              </a:ext>
            </a:extLst>
          </p:cNvPr>
          <p:cNvSpPr>
            <a:spLocks noGrp="1"/>
          </p:cNvSpPr>
          <p:nvPr>
            <p:ph type="sldNum" sz="quarter" idx="12"/>
          </p:nvPr>
        </p:nvSpPr>
        <p:spPr/>
        <p:txBody>
          <a:bodyPr/>
          <a:lstStyle/>
          <a:p>
            <a:fld id="{EF4C6160-D69E-4620-AAD4-336D23977B26}" type="slidenum">
              <a:rPr lang="en-US" smtClean="0"/>
              <a:pPr/>
              <a:t>‹#›</a:t>
            </a:fld>
            <a:endParaRPr lang="en-US"/>
          </a:p>
        </p:txBody>
      </p:sp>
    </p:spTree>
    <p:extLst>
      <p:ext uri="{BB962C8B-B14F-4D97-AF65-F5344CB8AC3E}">
        <p14:creationId xmlns:p14="http://schemas.microsoft.com/office/powerpoint/2010/main" xmlns="" val="1366787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8F475A1-EC7B-4B6B-B84A-D6F0B9832B95}"/>
              </a:ext>
            </a:extLst>
          </p:cNvPr>
          <p:cNvSpPr>
            <a:spLocks noGrp="1"/>
          </p:cNvSpPr>
          <p:nvPr>
            <p:ph type="dt" sz="half" idx="10"/>
          </p:nvPr>
        </p:nvSpPr>
        <p:spPr/>
        <p:txBody>
          <a:bodyPr/>
          <a:lstStyle/>
          <a:p>
            <a:fld id="{D3809062-DC88-45CF-B7EC-04D25DAC9025}" type="datetimeFigureOut">
              <a:rPr lang="en-US" smtClean="0"/>
              <a:pPr/>
              <a:t>4/08/2018</a:t>
            </a:fld>
            <a:endParaRPr lang="en-US"/>
          </a:p>
        </p:txBody>
      </p:sp>
      <p:sp>
        <p:nvSpPr>
          <p:cNvPr id="3" name="Footer Placeholder 2">
            <a:extLst>
              <a:ext uri="{FF2B5EF4-FFF2-40B4-BE49-F238E27FC236}">
                <a16:creationId xmlns:a16="http://schemas.microsoft.com/office/drawing/2014/main" xmlns="" id="{CA1418F3-E461-4174-BE41-4C90C762C79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7FD5272F-21FD-4392-AC35-8DDA22FF4CF2}"/>
              </a:ext>
            </a:extLst>
          </p:cNvPr>
          <p:cNvSpPr>
            <a:spLocks noGrp="1"/>
          </p:cNvSpPr>
          <p:nvPr>
            <p:ph type="sldNum" sz="quarter" idx="12"/>
          </p:nvPr>
        </p:nvSpPr>
        <p:spPr/>
        <p:txBody>
          <a:bodyPr/>
          <a:lstStyle/>
          <a:p>
            <a:fld id="{EF4C6160-D69E-4620-AAD4-336D23977B26}" type="slidenum">
              <a:rPr lang="en-US" smtClean="0"/>
              <a:pPr/>
              <a:t>‹#›</a:t>
            </a:fld>
            <a:endParaRPr lang="en-US"/>
          </a:p>
        </p:txBody>
      </p:sp>
    </p:spTree>
    <p:extLst>
      <p:ext uri="{BB962C8B-B14F-4D97-AF65-F5344CB8AC3E}">
        <p14:creationId xmlns:p14="http://schemas.microsoft.com/office/powerpoint/2010/main" xmlns="" val="4199429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C9D515-0A76-42B1-9779-1C7ABCBBDB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A10B700A-759A-451C-99E5-C66F95B879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DC9E4FB8-026F-46DC-B296-136993E499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3A6937C7-B171-4245-878E-DBB220B6B87E}"/>
              </a:ext>
            </a:extLst>
          </p:cNvPr>
          <p:cNvSpPr>
            <a:spLocks noGrp="1"/>
          </p:cNvSpPr>
          <p:nvPr>
            <p:ph type="dt" sz="half" idx="10"/>
          </p:nvPr>
        </p:nvSpPr>
        <p:spPr/>
        <p:txBody>
          <a:bodyPr/>
          <a:lstStyle/>
          <a:p>
            <a:fld id="{D3809062-DC88-45CF-B7EC-04D25DAC9025}" type="datetimeFigureOut">
              <a:rPr lang="en-US" smtClean="0"/>
              <a:pPr/>
              <a:t>4/08/2018</a:t>
            </a:fld>
            <a:endParaRPr lang="en-US"/>
          </a:p>
        </p:txBody>
      </p:sp>
      <p:sp>
        <p:nvSpPr>
          <p:cNvPr id="6" name="Footer Placeholder 5">
            <a:extLst>
              <a:ext uri="{FF2B5EF4-FFF2-40B4-BE49-F238E27FC236}">
                <a16:creationId xmlns:a16="http://schemas.microsoft.com/office/drawing/2014/main" xmlns="" id="{28925CB4-AE02-483F-8567-924E50B75B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53A5BD2-8713-4C78-B59C-6DB96B188622}"/>
              </a:ext>
            </a:extLst>
          </p:cNvPr>
          <p:cNvSpPr>
            <a:spLocks noGrp="1"/>
          </p:cNvSpPr>
          <p:nvPr>
            <p:ph type="sldNum" sz="quarter" idx="12"/>
          </p:nvPr>
        </p:nvSpPr>
        <p:spPr/>
        <p:txBody>
          <a:bodyPr/>
          <a:lstStyle/>
          <a:p>
            <a:fld id="{EF4C6160-D69E-4620-AAD4-336D23977B26}" type="slidenum">
              <a:rPr lang="en-US" smtClean="0"/>
              <a:pPr/>
              <a:t>‹#›</a:t>
            </a:fld>
            <a:endParaRPr lang="en-US"/>
          </a:p>
        </p:txBody>
      </p:sp>
    </p:spTree>
    <p:extLst>
      <p:ext uri="{BB962C8B-B14F-4D97-AF65-F5344CB8AC3E}">
        <p14:creationId xmlns:p14="http://schemas.microsoft.com/office/powerpoint/2010/main" xmlns="" val="650648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276C74-5577-497F-B4EF-0A121A04D8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547C08D9-7E69-459E-A396-073F983A64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1814E117-0B01-4C7C-9AC0-BF78A6AA71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B4FB12B6-D701-4270-AA71-241F62AFA6B0}"/>
              </a:ext>
            </a:extLst>
          </p:cNvPr>
          <p:cNvSpPr>
            <a:spLocks noGrp="1"/>
          </p:cNvSpPr>
          <p:nvPr>
            <p:ph type="dt" sz="half" idx="10"/>
          </p:nvPr>
        </p:nvSpPr>
        <p:spPr/>
        <p:txBody>
          <a:bodyPr/>
          <a:lstStyle/>
          <a:p>
            <a:fld id="{D3809062-DC88-45CF-B7EC-04D25DAC9025}" type="datetimeFigureOut">
              <a:rPr lang="en-US" smtClean="0"/>
              <a:pPr/>
              <a:t>4/08/2018</a:t>
            </a:fld>
            <a:endParaRPr lang="en-US"/>
          </a:p>
        </p:txBody>
      </p:sp>
      <p:sp>
        <p:nvSpPr>
          <p:cNvPr id="6" name="Footer Placeholder 5">
            <a:extLst>
              <a:ext uri="{FF2B5EF4-FFF2-40B4-BE49-F238E27FC236}">
                <a16:creationId xmlns:a16="http://schemas.microsoft.com/office/drawing/2014/main" xmlns="" id="{9B5136F1-1A91-4B98-83B6-B6225B182C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80358D2-FA82-49A0-83A9-FFD245FE9380}"/>
              </a:ext>
            </a:extLst>
          </p:cNvPr>
          <p:cNvSpPr>
            <a:spLocks noGrp="1"/>
          </p:cNvSpPr>
          <p:nvPr>
            <p:ph type="sldNum" sz="quarter" idx="12"/>
          </p:nvPr>
        </p:nvSpPr>
        <p:spPr/>
        <p:txBody>
          <a:bodyPr/>
          <a:lstStyle/>
          <a:p>
            <a:fld id="{EF4C6160-D69E-4620-AAD4-336D23977B26}" type="slidenum">
              <a:rPr lang="en-US" smtClean="0"/>
              <a:pPr/>
              <a:t>‹#›</a:t>
            </a:fld>
            <a:endParaRPr lang="en-US"/>
          </a:p>
        </p:txBody>
      </p:sp>
    </p:spTree>
    <p:extLst>
      <p:ext uri="{BB962C8B-B14F-4D97-AF65-F5344CB8AC3E}">
        <p14:creationId xmlns:p14="http://schemas.microsoft.com/office/powerpoint/2010/main" xmlns="" val="1180574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5D53448A-C715-4EA2-AFEC-84F060FB90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7719177A-71E8-44D1-826F-4AE08A4979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3FC3CB9-3ADA-48E0-A999-B12C343C19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809062-DC88-45CF-B7EC-04D25DAC9025}" type="datetimeFigureOut">
              <a:rPr lang="en-US" smtClean="0"/>
              <a:pPr/>
              <a:t>4/08/2018</a:t>
            </a:fld>
            <a:endParaRPr lang="en-US"/>
          </a:p>
        </p:txBody>
      </p:sp>
      <p:sp>
        <p:nvSpPr>
          <p:cNvPr id="5" name="Footer Placeholder 4">
            <a:extLst>
              <a:ext uri="{FF2B5EF4-FFF2-40B4-BE49-F238E27FC236}">
                <a16:creationId xmlns:a16="http://schemas.microsoft.com/office/drawing/2014/main" xmlns="" id="{BCAC6F33-7A4C-4BC8-9BB8-CDEB58E9F4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E8C058E5-CE0E-4B51-A452-0A710A6E7B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4C6160-D69E-4620-AAD4-336D23977B26}" type="slidenum">
              <a:rPr lang="en-US" smtClean="0"/>
              <a:pPr/>
              <a:t>‹#›</a:t>
            </a:fld>
            <a:endParaRPr lang="en-US"/>
          </a:p>
        </p:txBody>
      </p:sp>
    </p:spTree>
    <p:extLst>
      <p:ext uri="{BB962C8B-B14F-4D97-AF65-F5344CB8AC3E}">
        <p14:creationId xmlns:p14="http://schemas.microsoft.com/office/powerpoint/2010/main" xmlns="" val="3789046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4/08/2018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1643233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01192E-9F78-4F7A-AFC8-0EA8438CDAB1}"/>
              </a:ext>
            </a:extLst>
          </p:cNvPr>
          <p:cNvSpPr>
            <a:spLocks noGrp="1"/>
          </p:cNvSpPr>
          <p:nvPr>
            <p:ph type="ctrTitle"/>
          </p:nvPr>
        </p:nvSpPr>
        <p:spPr>
          <a:xfrm>
            <a:off x="717094" y="1782698"/>
            <a:ext cx="8592078" cy="1646302"/>
          </a:xfrm>
        </p:spPr>
        <p:txBody>
          <a:bodyPr/>
          <a:lstStyle/>
          <a:p>
            <a:r>
              <a:rPr lang="en-AU" sz="4800" dirty="0">
                <a:solidFill>
                  <a:schemeClr val="accent2">
                    <a:lumMod val="50000"/>
                  </a:schemeClr>
                </a:solidFill>
              </a:rPr>
              <a:t>Tomorrow’s Libraries Review</a:t>
            </a:r>
            <a:endParaRPr lang="en-US" sz="4800" dirty="0">
              <a:solidFill>
                <a:schemeClr val="accent2">
                  <a:lumMod val="50000"/>
                </a:schemeClr>
              </a:solidFill>
            </a:endParaRPr>
          </a:p>
        </p:txBody>
      </p:sp>
      <p:sp>
        <p:nvSpPr>
          <p:cNvPr id="3" name="Subtitle 2">
            <a:extLst>
              <a:ext uri="{FF2B5EF4-FFF2-40B4-BE49-F238E27FC236}">
                <a16:creationId xmlns:a16="http://schemas.microsoft.com/office/drawing/2014/main" xmlns="" id="{E0E874DD-0827-4FE1-9508-F0D953526DE9}"/>
              </a:ext>
            </a:extLst>
          </p:cNvPr>
          <p:cNvSpPr>
            <a:spLocks noGrp="1"/>
          </p:cNvSpPr>
          <p:nvPr>
            <p:ph type="subTitle" idx="1"/>
          </p:nvPr>
        </p:nvSpPr>
        <p:spPr>
          <a:xfrm>
            <a:off x="1542236" y="3577742"/>
            <a:ext cx="7766936" cy="1096899"/>
          </a:xfrm>
        </p:spPr>
        <p:txBody>
          <a:bodyPr>
            <a:normAutofit/>
          </a:bodyPr>
          <a:lstStyle/>
          <a:p>
            <a:r>
              <a:rPr lang="en-AU" sz="4600" dirty="0">
                <a:solidFill>
                  <a:schemeClr val="accent2">
                    <a:lumMod val="50000"/>
                  </a:schemeClr>
                </a:solidFill>
              </a:rPr>
              <a:t>PLSA Update</a:t>
            </a:r>
            <a:endParaRPr lang="en-US" sz="4600" dirty="0">
              <a:solidFill>
                <a:schemeClr val="accent2">
                  <a:lumMod val="50000"/>
                </a:schemeClr>
              </a:solidFill>
            </a:endParaRPr>
          </a:p>
        </p:txBody>
      </p:sp>
      <p:cxnSp>
        <p:nvCxnSpPr>
          <p:cNvPr id="5" name="Straight Connector 4">
            <a:extLst>
              <a:ext uri="{FF2B5EF4-FFF2-40B4-BE49-F238E27FC236}">
                <a16:creationId xmlns:a16="http://schemas.microsoft.com/office/drawing/2014/main" xmlns="" id="{C76DC72C-F005-43ED-9E96-D8A3E689DA8B}"/>
              </a:ext>
            </a:extLst>
          </p:cNvPr>
          <p:cNvCxnSpPr>
            <a:cxnSpLocks/>
          </p:cNvCxnSpPr>
          <p:nvPr/>
        </p:nvCxnSpPr>
        <p:spPr>
          <a:xfrm flipV="1">
            <a:off x="3305311" y="3556466"/>
            <a:ext cx="5864376" cy="21276"/>
          </a:xfrm>
          <a:prstGeom prst="line">
            <a:avLst/>
          </a:prstGeom>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xmlns="" id="{CFCE6047-10A2-42FB-931A-A73E1BF07395}"/>
              </a:ext>
            </a:extLst>
          </p:cNvPr>
          <p:cNvPicPr>
            <a:picLocks noChangeAspect="1"/>
          </p:cNvPicPr>
          <p:nvPr/>
        </p:nvPicPr>
        <p:blipFill>
          <a:blip r:embed="rId2" cstate="print"/>
          <a:stretch>
            <a:fillRect/>
          </a:stretch>
        </p:blipFill>
        <p:spPr>
          <a:xfrm>
            <a:off x="7226382" y="4674641"/>
            <a:ext cx="1943305" cy="830930"/>
          </a:xfrm>
          <a:prstGeom prst="rect">
            <a:avLst/>
          </a:prstGeom>
        </p:spPr>
      </p:pic>
    </p:spTree>
    <p:extLst>
      <p:ext uri="{BB962C8B-B14F-4D97-AF65-F5344CB8AC3E}">
        <p14:creationId xmlns:p14="http://schemas.microsoft.com/office/powerpoint/2010/main" xmlns="" val="35837854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9C7A81CC-F74F-462D-A472-9C630620096D}"/>
              </a:ext>
            </a:extLst>
          </p:cNvPr>
          <p:cNvPicPr>
            <a:picLocks noChangeAspect="1"/>
          </p:cNvPicPr>
          <p:nvPr/>
        </p:nvPicPr>
        <p:blipFill rotWithShape="1">
          <a:blip r:embed="rId2" cstate="print"/>
          <a:srcRect l="2097" t="3114" r="3053" b="3738"/>
          <a:stretch/>
        </p:blipFill>
        <p:spPr>
          <a:xfrm>
            <a:off x="5579390" y="3475238"/>
            <a:ext cx="6417124" cy="3109286"/>
          </a:xfrm>
          <a:prstGeom prst="rect">
            <a:avLst/>
          </a:prstGeom>
          <a:ln>
            <a:noFill/>
          </a:ln>
        </p:spPr>
      </p:pic>
      <p:graphicFrame>
        <p:nvGraphicFramePr>
          <p:cNvPr id="10" name="Chart 9">
            <a:extLst>
              <a:ext uri="{FF2B5EF4-FFF2-40B4-BE49-F238E27FC236}">
                <a16:creationId xmlns:a16="http://schemas.microsoft.com/office/drawing/2014/main" xmlns="" id="{00000000-0008-0000-0400-000005000000}"/>
              </a:ext>
            </a:extLst>
          </p:cNvPr>
          <p:cNvGraphicFramePr>
            <a:graphicFrameLocks/>
          </p:cNvGraphicFramePr>
          <p:nvPr>
            <p:extLst>
              <p:ext uri="{D42A27DB-BD31-4B8C-83A1-F6EECF244321}">
                <p14:modId xmlns:p14="http://schemas.microsoft.com/office/powerpoint/2010/main" xmlns="" val="3467607101"/>
              </p:ext>
            </p:extLst>
          </p:nvPr>
        </p:nvGraphicFramePr>
        <p:xfrm>
          <a:off x="195486" y="273476"/>
          <a:ext cx="6988367" cy="421789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4402892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92EB45-A5FC-4918-825F-D7BB9EA45F0C}"/>
              </a:ext>
            </a:extLst>
          </p:cNvPr>
          <p:cNvSpPr>
            <a:spLocks noGrp="1"/>
          </p:cNvSpPr>
          <p:nvPr>
            <p:ph type="title"/>
          </p:nvPr>
        </p:nvSpPr>
        <p:spPr/>
        <p:txBody>
          <a:bodyPr/>
          <a:lstStyle/>
          <a:p>
            <a:r>
              <a:rPr lang="en-AU" dirty="0"/>
              <a:t>Early-stage directions</a:t>
            </a:r>
            <a:endParaRPr lang="en-US" dirty="0"/>
          </a:p>
        </p:txBody>
      </p:sp>
      <p:sp>
        <p:nvSpPr>
          <p:cNvPr id="3" name="Content Placeholder 2">
            <a:extLst>
              <a:ext uri="{FF2B5EF4-FFF2-40B4-BE49-F238E27FC236}">
                <a16:creationId xmlns:a16="http://schemas.microsoft.com/office/drawing/2014/main" xmlns="" id="{3EB5F7BD-3D1B-4A64-91C1-3B927E6B9FC1}"/>
              </a:ext>
            </a:extLst>
          </p:cNvPr>
          <p:cNvSpPr>
            <a:spLocks noGrp="1"/>
          </p:cNvSpPr>
          <p:nvPr>
            <p:ph idx="1"/>
          </p:nvPr>
        </p:nvSpPr>
        <p:spPr/>
        <p:txBody>
          <a:bodyPr>
            <a:normAutofit/>
          </a:bodyPr>
          <a:lstStyle/>
          <a:p>
            <a:pPr marL="514350" indent="-514350">
              <a:buFont typeface="+mj-lt"/>
              <a:buAutoNum type="arabicPeriod"/>
            </a:pPr>
            <a:r>
              <a:rPr lang="en-AU" dirty="0"/>
              <a:t>Governance: large library leadership</a:t>
            </a:r>
          </a:p>
          <a:p>
            <a:pPr marL="514350" indent="-514350">
              <a:buFont typeface="+mj-lt"/>
              <a:buAutoNum type="arabicPeriod"/>
            </a:pPr>
            <a:r>
              <a:rPr lang="en-AU" dirty="0"/>
              <a:t>Powerful messages about modern libraries</a:t>
            </a:r>
          </a:p>
          <a:p>
            <a:pPr marL="514350" indent="-514350">
              <a:buFont typeface="+mj-lt"/>
              <a:buAutoNum type="arabicPeriod"/>
            </a:pPr>
            <a:r>
              <a:rPr lang="en-AU" dirty="0"/>
              <a:t>Transporting the collection: cost and convenience</a:t>
            </a:r>
          </a:p>
          <a:p>
            <a:pPr marL="514350" indent="-514350">
              <a:buFont typeface="+mj-lt"/>
              <a:buAutoNum type="arabicPeriod"/>
            </a:pPr>
            <a:r>
              <a:rPr lang="en-AU" dirty="0"/>
              <a:t>Disrupting library culture – from transactional to user experience</a:t>
            </a:r>
          </a:p>
          <a:p>
            <a:pPr marL="514350" indent="-514350">
              <a:buFont typeface="+mj-lt"/>
              <a:buAutoNum type="arabicPeriod"/>
            </a:pPr>
            <a:r>
              <a:rPr lang="en-AU" dirty="0"/>
              <a:t>Measures!</a:t>
            </a:r>
          </a:p>
          <a:p>
            <a:pPr marL="514350" indent="-514350">
              <a:buFont typeface="+mj-lt"/>
              <a:buAutoNum type="arabicPeriod"/>
            </a:pPr>
            <a:endParaRPr lang="en-AU" dirty="0"/>
          </a:p>
          <a:p>
            <a:pPr marL="457200" lvl="1" indent="0">
              <a:buNone/>
            </a:pPr>
            <a:endParaRPr lang="en-US" dirty="0"/>
          </a:p>
        </p:txBody>
      </p:sp>
      <p:sp>
        <p:nvSpPr>
          <p:cNvPr id="4" name="TextBox 3">
            <a:extLst>
              <a:ext uri="{FF2B5EF4-FFF2-40B4-BE49-F238E27FC236}">
                <a16:creationId xmlns:a16="http://schemas.microsoft.com/office/drawing/2014/main" xmlns="" id="{AF39A2BC-C1D6-43C0-9EF3-3433BDFA9CE0}"/>
              </a:ext>
            </a:extLst>
          </p:cNvPr>
          <p:cNvSpPr txBox="1"/>
          <p:nvPr/>
        </p:nvSpPr>
        <p:spPr>
          <a:xfrm>
            <a:off x="8493071" y="5469077"/>
            <a:ext cx="3456122" cy="707886"/>
          </a:xfrm>
          <a:prstGeom prst="rect">
            <a:avLst/>
          </a:prstGeom>
          <a:noFill/>
        </p:spPr>
        <p:txBody>
          <a:bodyPr wrap="square" rtlCol="0">
            <a:spAutoFit/>
          </a:bodyPr>
          <a:lstStyle/>
          <a:p>
            <a:r>
              <a:rPr lang="en-AU" sz="4000" dirty="0">
                <a:solidFill>
                  <a:schemeClr val="accent6">
                    <a:lumMod val="50000"/>
                  </a:schemeClr>
                </a:solidFill>
                <a:latin typeface="Casper Open SF" pitchFamily="2" charset="0"/>
              </a:rPr>
              <a:t>and…</a:t>
            </a:r>
            <a:endParaRPr lang="en-US" dirty="0">
              <a:solidFill>
                <a:schemeClr val="accent6">
                  <a:lumMod val="50000"/>
                </a:schemeClr>
              </a:solidFill>
              <a:latin typeface="Casper Open SF" pitchFamily="2" charset="0"/>
            </a:endParaRPr>
          </a:p>
        </p:txBody>
      </p:sp>
    </p:spTree>
    <p:extLst>
      <p:ext uri="{BB962C8B-B14F-4D97-AF65-F5344CB8AC3E}">
        <p14:creationId xmlns:p14="http://schemas.microsoft.com/office/powerpoint/2010/main" xmlns="" val="234536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2F404C-3B95-4115-95BD-5758C7CB0B22}"/>
              </a:ext>
            </a:extLst>
          </p:cNvPr>
          <p:cNvSpPr>
            <a:spLocks noGrp="1"/>
          </p:cNvSpPr>
          <p:nvPr>
            <p:ph type="title"/>
          </p:nvPr>
        </p:nvSpPr>
        <p:spPr/>
        <p:txBody>
          <a:bodyPr/>
          <a:lstStyle/>
          <a:p>
            <a:r>
              <a:rPr lang="en-AU" dirty="0"/>
              <a:t>Consortium efficiency opportunities:</a:t>
            </a:r>
            <a:endParaRPr lang="en-US" dirty="0"/>
          </a:p>
        </p:txBody>
      </p:sp>
      <p:sp>
        <p:nvSpPr>
          <p:cNvPr id="3" name="Content Placeholder 2">
            <a:extLst>
              <a:ext uri="{FF2B5EF4-FFF2-40B4-BE49-F238E27FC236}">
                <a16:creationId xmlns:a16="http://schemas.microsoft.com/office/drawing/2014/main" xmlns="" id="{E8D5E589-36E0-4E38-A731-C9CF818533E6}"/>
              </a:ext>
            </a:extLst>
          </p:cNvPr>
          <p:cNvSpPr>
            <a:spLocks noGrp="1"/>
          </p:cNvSpPr>
          <p:nvPr>
            <p:ph idx="1"/>
          </p:nvPr>
        </p:nvSpPr>
        <p:spPr>
          <a:xfrm>
            <a:off x="838200" y="1825625"/>
            <a:ext cx="10515600" cy="4792151"/>
          </a:xfrm>
        </p:spPr>
        <p:txBody>
          <a:bodyPr>
            <a:normAutofit/>
          </a:bodyPr>
          <a:lstStyle/>
          <a:p>
            <a:pPr lvl="1">
              <a:spcBef>
                <a:spcPts val="600"/>
              </a:spcBef>
            </a:pPr>
            <a:r>
              <a:rPr lang="en-AU" sz="2600" dirty="0"/>
              <a:t>Shelf ready</a:t>
            </a:r>
          </a:p>
          <a:p>
            <a:pPr lvl="1">
              <a:spcBef>
                <a:spcPts val="600"/>
              </a:spcBef>
            </a:pPr>
            <a:r>
              <a:rPr lang="en-AU" sz="2600" dirty="0"/>
              <a:t>Supplier assisted procurement for standard lists</a:t>
            </a:r>
          </a:p>
          <a:p>
            <a:pPr lvl="1">
              <a:spcBef>
                <a:spcPts val="600"/>
              </a:spcBef>
            </a:pPr>
            <a:r>
              <a:rPr lang="en-AU" sz="2600" dirty="0"/>
              <a:t>Coordinated research and interpretation of data</a:t>
            </a:r>
          </a:p>
          <a:p>
            <a:pPr lvl="1">
              <a:spcBef>
                <a:spcPts val="600"/>
              </a:spcBef>
            </a:pPr>
            <a:r>
              <a:rPr lang="en-AU" sz="2600" dirty="0"/>
              <a:t>Central pool of casual staff</a:t>
            </a:r>
          </a:p>
          <a:p>
            <a:pPr lvl="1">
              <a:spcBef>
                <a:spcPts val="600"/>
              </a:spcBef>
            </a:pPr>
            <a:r>
              <a:rPr lang="en-AU" sz="2600" dirty="0"/>
              <a:t>Staff classifications for co-located services</a:t>
            </a:r>
          </a:p>
          <a:p>
            <a:pPr lvl="1">
              <a:spcBef>
                <a:spcPts val="600"/>
              </a:spcBef>
            </a:pPr>
            <a:r>
              <a:rPr lang="en-AU" sz="2600" dirty="0"/>
              <a:t>Programs strategy</a:t>
            </a:r>
          </a:p>
          <a:p>
            <a:pPr lvl="1">
              <a:spcBef>
                <a:spcPts val="600"/>
              </a:spcBef>
            </a:pPr>
            <a:r>
              <a:rPr lang="en-AU" sz="2600" dirty="0"/>
              <a:t>Content streaming</a:t>
            </a:r>
          </a:p>
          <a:p>
            <a:pPr lvl="1">
              <a:spcBef>
                <a:spcPts val="600"/>
              </a:spcBef>
            </a:pPr>
            <a:r>
              <a:rPr lang="en-AU" sz="2600" dirty="0"/>
              <a:t>Centralised notices/</a:t>
            </a:r>
            <a:r>
              <a:rPr lang="en-AU" sz="2600" dirty="0" err="1"/>
              <a:t>sms</a:t>
            </a:r>
            <a:endParaRPr lang="en-AU" sz="2600" dirty="0"/>
          </a:p>
          <a:p>
            <a:pPr lvl="1">
              <a:spcBef>
                <a:spcPts val="600"/>
              </a:spcBef>
            </a:pPr>
            <a:r>
              <a:rPr lang="en-AU" sz="2600" dirty="0"/>
              <a:t>Simplified payments</a:t>
            </a:r>
          </a:p>
          <a:p>
            <a:pPr lvl="1">
              <a:spcBef>
                <a:spcPts val="600"/>
              </a:spcBef>
            </a:pPr>
            <a:r>
              <a:rPr lang="en-AU" sz="2600" dirty="0"/>
              <a:t>Coordinated membership drive</a:t>
            </a:r>
          </a:p>
          <a:p>
            <a:pPr lvl="1">
              <a:spcBef>
                <a:spcPts val="600"/>
              </a:spcBef>
            </a:pPr>
            <a:r>
              <a:rPr lang="en-AU" sz="2600" dirty="0"/>
              <a:t>Network coordination of selections and collection management</a:t>
            </a:r>
          </a:p>
          <a:p>
            <a:pPr lvl="1">
              <a:spcBef>
                <a:spcPts val="1200"/>
              </a:spcBef>
            </a:pPr>
            <a:endParaRPr lang="en-AU" dirty="0"/>
          </a:p>
          <a:p>
            <a:endParaRPr lang="en-US" dirty="0"/>
          </a:p>
        </p:txBody>
      </p:sp>
      <p:sp>
        <p:nvSpPr>
          <p:cNvPr id="4" name="Thought Bubble: Cloud 3">
            <a:extLst>
              <a:ext uri="{FF2B5EF4-FFF2-40B4-BE49-F238E27FC236}">
                <a16:creationId xmlns:a16="http://schemas.microsoft.com/office/drawing/2014/main" xmlns="" id="{AFD1FF2A-8DB1-4E79-A7DB-7E77A2922E43}"/>
              </a:ext>
            </a:extLst>
          </p:cNvPr>
          <p:cNvSpPr/>
          <p:nvPr/>
        </p:nvSpPr>
        <p:spPr>
          <a:xfrm>
            <a:off x="8183104" y="2943090"/>
            <a:ext cx="4008896" cy="2588217"/>
          </a:xfrm>
          <a:prstGeom prst="cloudCallout">
            <a:avLst>
              <a:gd name="adj1" fmla="val -27074"/>
              <a:gd name="adj2" fmla="val -1135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000" dirty="0"/>
              <a:t>If there is less money and greater community expectations… </a:t>
            </a:r>
            <a:br>
              <a:rPr lang="en-AU" sz="2000" dirty="0"/>
            </a:br>
            <a:r>
              <a:rPr lang="en-AU" sz="2000" dirty="0"/>
              <a:t>what savings and efficiencies can we achieve as a network?</a:t>
            </a:r>
            <a:endParaRPr lang="en-US" sz="2000" dirty="0"/>
          </a:p>
        </p:txBody>
      </p:sp>
    </p:spTree>
    <p:extLst>
      <p:ext uri="{BB962C8B-B14F-4D97-AF65-F5344CB8AC3E}">
        <p14:creationId xmlns:p14="http://schemas.microsoft.com/office/powerpoint/2010/main" xmlns="" val="3997885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BE3A12-6916-42B2-BC63-36CFD5A65F5B}"/>
              </a:ext>
            </a:extLst>
          </p:cNvPr>
          <p:cNvSpPr>
            <a:spLocks noGrp="1"/>
          </p:cNvSpPr>
          <p:nvPr>
            <p:ph type="title"/>
          </p:nvPr>
        </p:nvSpPr>
        <p:spPr>
          <a:xfrm>
            <a:off x="1340603" y="2103437"/>
            <a:ext cx="10515600" cy="1325563"/>
          </a:xfrm>
        </p:spPr>
        <p:txBody>
          <a:bodyPr/>
          <a:lstStyle/>
          <a:p>
            <a:r>
              <a:rPr lang="en-AU" dirty="0"/>
              <a:t>First thoughts?</a:t>
            </a:r>
            <a:endParaRPr lang="en-US" dirty="0"/>
          </a:p>
        </p:txBody>
      </p:sp>
      <p:pic>
        <p:nvPicPr>
          <p:cNvPr id="7" name="Picture 6">
            <a:extLst>
              <a:ext uri="{FF2B5EF4-FFF2-40B4-BE49-F238E27FC236}">
                <a16:creationId xmlns:a16="http://schemas.microsoft.com/office/drawing/2014/main" xmlns="" id="{19EABCA8-B33D-4A6B-A561-F9D3A7F4CD8E}"/>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857875" y="0"/>
            <a:ext cx="6334125" cy="6858000"/>
          </a:xfrm>
          <a:prstGeom prst="rect">
            <a:avLst/>
          </a:prstGeom>
        </p:spPr>
      </p:pic>
    </p:spTree>
    <p:extLst>
      <p:ext uri="{BB962C8B-B14F-4D97-AF65-F5344CB8AC3E}">
        <p14:creationId xmlns:p14="http://schemas.microsoft.com/office/powerpoint/2010/main" xmlns="" val="1463017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result for cartoon car on the road woman waving">
            <a:extLst>
              <a:ext uri="{FF2B5EF4-FFF2-40B4-BE49-F238E27FC236}">
                <a16:creationId xmlns:a16="http://schemas.microsoft.com/office/drawing/2014/main" xmlns="" id="{28F397F9-F8AC-47AB-B410-FA653C6690F7}"/>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046115" y="1144757"/>
            <a:ext cx="4763593" cy="5013087"/>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a:extLst>
              <a:ext uri="{FF2B5EF4-FFF2-40B4-BE49-F238E27FC236}">
                <a16:creationId xmlns:a16="http://schemas.microsoft.com/office/drawing/2014/main" xmlns="" id="{447A2321-CD82-440F-AEA1-2F59C49997CE}"/>
              </a:ext>
            </a:extLst>
          </p:cNvPr>
          <p:cNvSpPr>
            <a:spLocks noGrp="1"/>
          </p:cNvSpPr>
          <p:nvPr>
            <p:ph type="title"/>
          </p:nvPr>
        </p:nvSpPr>
        <p:spPr/>
        <p:txBody>
          <a:bodyPr/>
          <a:lstStyle/>
          <a:p>
            <a:r>
              <a:rPr lang="en-AU" dirty="0"/>
              <a:t>More opportunities for feedback</a:t>
            </a:r>
            <a:endParaRPr lang="en-US" dirty="0"/>
          </a:p>
        </p:txBody>
      </p:sp>
      <p:sp>
        <p:nvSpPr>
          <p:cNvPr id="3" name="Content Placeholder 2">
            <a:extLst>
              <a:ext uri="{FF2B5EF4-FFF2-40B4-BE49-F238E27FC236}">
                <a16:creationId xmlns:a16="http://schemas.microsoft.com/office/drawing/2014/main" xmlns="" id="{01818027-5199-4AAB-918D-1FF4B00EF4D1}"/>
              </a:ext>
            </a:extLst>
          </p:cNvPr>
          <p:cNvSpPr>
            <a:spLocks noGrp="1"/>
          </p:cNvSpPr>
          <p:nvPr>
            <p:ph idx="1"/>
          </p:nvPr>
        </p:nvSpPr>
        <p:spPr>
          <a:xfrm>
            <a:off x="838200" y="2616038"/>
            <a:ext cx="10515600" cy="4351338"/>
          </a:xfrm>
        </p:spPr>
        <p:txBody>
          <a:bodyPr/>
          <a:lstStyle/>
          <a:p>
            <a:r>
              <a:rPr lang="en-AU" dirty="0"/>
              <a:t>4</a:t>
            </a:r>
            <a:r>
              <a:rPr lang="en-AU" baseline="30000" dirty="0"/>
              <a:t>th</a:t>
            </a:r>
            <a:r>
              <a:rPr lang="en-AU" dirty="0"/>
              <a:t> Sept Port Pirie</a:t>
            </a:r>
          </a:p>
          <a:p>
            <a:r>
              <a:rPr lang="en-AU" dirty="0"/>
              <a:t>6</a:t>
            </a:r>
            <a:r>
              <a:rPr lang="en-AU" baseline="30000" dirty="0"/>
              <a:t>th</a:t>
            </a:r>
            <a:r>
              <a:rPr lang="en-AU" dirty="0"/>
              <a:t> Sept Naracoorte</a:t>
            </a:r>
          </a:p>
          <a:p>
            <a:r>
              <a:rPr lang="en-AU" dirty="0"/>
              <a:t>11</a:t>
            </a:r>
            <a:r>
              <a:rPr lang="en-AU" baseline="30000" dirty="0"/>
              <a:t>th</a:t>
            </a:r>
            <a:r>
              <a:rPr lang="en-AU" dirty="0"/>
              <a:t> Sept Berri</a:t>
            </a:r>
          </a:p>
          <a:p>
            <a:r>
              <a:rPr lang="en-AU" dirty="0"/>
              <a:t>12</a:t>
            </a:r>
            <a:r>
              <a:rPr lang="en-AU" baseline="30000" dirty="0"/>
              <a:t>th</a:t>
            </a:r>
            <a:r>
              <a:rPr lang="en-AU" dirty="0"/>
              <a:t> Sept Hallett Cove (morning)</a:t>
            </a:r>
          </a:p>
          <a:p>
            <a:r>
              <a:rPr lang="en-AU" dirty="0"/>
              <a:t>12</a:t>
            </a:r>
            <a:r>
              <a:rPr lang="en-AU" baseline="30000" dirty="0"/>
              <a:t>th</a:t>
            </a:r>
            <a:r>
              <a:rPr lang="en-AU" dirty="0"/>
              <a:t> Sept Para Hills (afternoon)</a:t>
            </a:r>
          </a:p>
          <a:p>
            <a:r>
              <a:rPr lang="en-AU" dirty="0"/>
              <a:t>Webinars 19</a:t>
            </a:r>
            <a:r>
              <a:rPr lang="en-AU" baseline="30000" dirty="0"/>
              <a:t>th</a:t>
            </a:r>
            <a:r>
              <a:rPr lang="en-AU" dirty="0"/>
              <a:t> Sept (morning and afternoon options)</a:t>
            </a:r>
            <a:endParaRPr lang="en-US" dirty="0"/>
          </a:p>
        </p:txBody>
      </p:sp>
    </p:spTree>
    <p:extLst>
      <p:ext uri="{BB962C8B-B14F-4D97-AF65-F5344CB8AC3E}">
        <p14:creationId xmlns:p14="http://schemas.microsoft.com/office/powerpoint/2010/main" xmlns="" val="3450591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66DB86-705C-45BA-BDAC-FF1D5E84B67B}"/>
              </a:ext>
            </a:extLst>
          </p:cNvPr>
          <p:cNvSpPr>
            <a:spLocks noGrp="1"/>
          </p:cNvSpPr>
          <p:nvPr>
            <p:ph type="title"/>
          </p:nvPr>
        </p:nvSpPr>
        <p:spPr/>
        <p:txBody>
          <a:bodyPr/>
          <a:lstStyle/>
          <a:p>
            <a:r>
              <a:rPr lang="en-AU" dirty="0">
                <a:solidFill>
                  <a:schemeClr val="accent6">
                    <a:lumMod val="50000"/>
                  </a:schemeClr>
                </a:solidFill>
              </a:rPr>
              <a:t>Consultation on the review</a:t>
            </a:r>
            <a:endParaRPr lang="en-US" dirty="0">
              <a:solidFill>
                <a:schemeClr val="accent6">
                  <a:lumMod val="50000"/>
                </a:schemeClr>
              </a:solidFill>
            </a:endParaRPr>
          </a:p>
        </p:txBody>
      </p:sp>
      <p:sp>
        <p:nvSpPr>
          <p:cNvPr id="3" name="Content Placeholder 2">
            <a:extLst>
              <a:ext uri="{FF2B5EF4-FFF2-40B4-BE49-F238E27FC236}">
                <a16:creationId xmlns:a16="http://schemas.microsoft.com/office/drawing/2014/main" xmlns="" id="{B7406EFE-8C56-4910-8789-53BF029555CF}"/>
              </a:ext>
            </a:extLst>
          </p:cNvPr>
          <p:cNvSpPr>
            <a:spLocks noGrp="1"/>
          </p:cNvSpPr>
          <p:nvPr>
            <p:ph idx="1"/>
          </p:nvPr>
        </p:nvSpPr>
        <p:spPr>
          <a:xfrm>
            <a:off x="677334" y="1270861"/>
            <a:ext cx="9691032" cy="4098525"/>
          </a:xfrm>
        </p:spPr>
        <p:txBody>
          <a:bodyPr>
            <a:noAutofit/>
          </a:bodyPr>
          <a:lstStyle/>
          <a:p>
            <a:pPr lvl="0"/>
            <a:r>
              <a:rPr lang="en-AU" sz="2000" dirty="0"/>
              <a:t>To date: </a:t>
            </a:r>
            <a:endParaRPr lang="en-US" sz="2000" dirty="0"/>
          </a:p>
          <a:p>
            <a:pPr lvl="1"/>
            <a:r>
              <a:rPr lang="en-AU" sz="2000" dirty="0"/>
              <a:t>Review Working Group</a:t>
            </a:r>
            <a:endParaRPr lang="en-US" sz="2000" dirty="0"/>
          </a:p>
          <a:p>
            <a:pPr lvl="1"/>
            <a:r>
              <a:rPr lang="en-AU" sz="2000" dirty="0"/>
              <a:t>Public Library Services Standing Committee</a:t>
            </a:r>
            <a:endParaRPr lang="en-US" sz="2000" dirty="0"/>
          </a:p>
          <a:p>
            <a:pPr lvl="1"/>
            <a:r>
              <a:rPr lang="en-AU" sz="2000" dirty="0"/>
              <a:t>The 8 largest library services (Charles Sturt, Marion, Mitcham, </a:t>
            </a:r>
            <a:br>
              <a:rPr lang="en-AU" sz="2000" dirty="0"/>
            </a:br>
            <a:r>
              <a:rPr lang="en-AU" sz="2000" dirty="0"/>
              <a:t>Playford, Port Adelaide Enfield, Onkaparinga, Salisbury, Tea Tree Gully) </a:t>
            </a:r>
            <a:endParaRPr lang="en-US" sz="2000" dirty="0"/>
          </a:p>
          <a:p>
            <a:pPr lvl="1"/>
            <a:r>
              <a:rPr lang="en-AU" sz="2000" dirty="0"/>
              <a:t>The capital city library (Adelaide)</a:t>
            </a:r>
            <a:endParaRPr lang="en-US" sz="2000" dirty="0"/>
          </a:p>
          <a:p>
            <a:pPr lvl="1"/>
            <a:r>
              <a:rPr lang="en-AU" sz="2000" dirty="0"/>
              <a:t>Public Library Services</a:t>
            </a:r>
            <a:endParaRPr lang="en-US" sz="2000" dirty="0"/>
          </a:p>
          <a:p>
            <a:pPr lvl="1"/>
            <a:r>
              <a:rPr lang="en-AU" sz="2000" dirty="0"/>
              <a:t>Community Centres SA</a:t>
            </a:r>
            <a:endParaRPr lang="en-US" sz="2000" dirty="0"/>
          </a:p>
          <a:p>
            <a:pPr lvl="1"/>
            <a:r>
              <a:rPr lang="en-AU" sz="2000" dirty="0"/>
              <a:t>Industry leaders/advisors</a:t>
            </a:r>
          </a:p>
          <a:p>
            <a:pPr lvl="1"/>
            <a:r>
              <a:rPr lang="en-AU" sz="2000" dirty="0"/>
              <a:t>PLSA network meeting</a:t>
            </a:r>
            <a:endParaRPr lang="en-US" sz="2000" dirty="0"/>
          </a:p>
          <a:p>
            <a:pPr lvl="0"/>
            <a:r>
              <a:rPr lang="en-AU" sz="2000" dirty="0"/>
              <a:t>Coming:</a:t>
            </a:r>
          </a:p>
          <a:p>
            <a:pPr lvl="1"/>
            <a:r>
              <a:rPr lang="en-AU" sz="1800" dirty="0"/>
              <a:t>Focus group re early findings/directions</a:t>
            </a:r>
          </a:p>
          <a:p>
            <a:pPr lvl="1"/>
            <a:r>
              <a:rPr lang="en-AU" sz="1800" dirty="0"/>
              <a:t>Draft Recommendations to be workshopped in 5 regional sessions + webinar (Sept)</a:t>
            </a:r>
          </a:p>
          <a:p>
            <a:endParaRPr lang="en-US" sz="2000" dirty="0"/>
          </a:p>
        </p:txBody>
      </p:sp>
    </p:spTree>
    <p:extLst>
      <p:ext uri="{BB962C8B-B14F-4D97-AF65-F5344CB8AC3E}">
        <p14:creationId xmlns:p14="http://schemas.microsoft.com/office/powerpoint/2010/main" xmlns="" val="12517033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497A5E-FBC4-4A07-9694-8A3DF374969D}"/>
              </a:ext>
            </a:extLst>
          </p:cNvPr>
          <p:cNvSpPr>
            <a:spLocks noGrp="1"/>
          </p:cNvSpPr>
          <p:nvPr>
            <p:ph type="title"/>
          </p:nvPr>
        </p:nvSpPr>
        <p:spPr/>
        <p:txBody>
          <a:bodyPr/>
          <a:lstStyle/>
          <a:p>
            <a:r>
              <a:rPr lang="en-AU" dirty="0">
                <a:solidFill>
                  <a:schemeClr val="accent1">
                    <a:lumMod val="50000"/>
                  </a:schemeClr>
                </a:solidFill>
              </a:rPr>
              <a:t>Why review Tomorrow’s Libraries?</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xmlns="" id="{AC9A3FD6-562A-4062-888C-E57A574B192C}"/>
              </a:ext>
            </a:extLst>
          </p:cNvPr>
          <p:cNvSpPr>
            <a:spLocks noGrp="1"/>
          </p:cNvSpPr>
          <p:nvPr>
            <p:ph idx="1"/>
          </p:nvPr>
        </p:nvSpPr>
        <p:spPr>
          <a:xfrm>
            <a:off x="838200" y="1825624"/>
            <a:ext cx="10515600" cy="5032375"/>
          </a:xfrm>
        </p:spPr>
        <p:txBody>
          <a:bodyPr>
            <a:normAutofit lnSpcReduction="10000"/>
          </a:bodyPr>
          <a:lstStyle/>
          <a:p>
            <a:r>
              <a:rPr lang="en-AU" dirty="0"/>
              <a:t>It’s time (and the review is an action in TL)</a:t>
            </a:r>
          </a:p>
          <a:p>
            <a:r>
              <a:rPr lang="en-AU" dirty="0"/>
              <a:t>A lot has changed:</a:t>
            </a:r>
          </a:p>
          <a:p>
            <a:pPr marL="914400" lvl="1" indent="-457200">
              <a:buFont typeface="+mj-lt"/>
              <a:buAutoNum type="arabicPeriod"/>
            </a:pPr>
            <a:r>
              <a:rPr lang="en-AU" dirty="0"/>
              <a:t>We live in digital (no longer just predicting its arrival)</a:t>
            </a:r>
          </a:p>
          <a:p>
            <a:pPr marL="914400" lvl="1" indent="-457200">
              <a:buFont typeface="+mj-lt"/>
              <a:buAutoNum type="arabicPeriod"/>
            </a:pPr>
            <a:r>
              <a:rPr lang="en-AU" dirty="0"/>
              <a:t>Pressure on library budgets</a:t>
            </a:r>
          </a:p>
          <a:p>
            <a:pPr marL="914400" lvl="1" indent="-457200">
              <a:buFont typeface="+mj-lt"/>
              <a:buAutoNum type="arabicPeriod"/>
            </a:pPr>
            <a:r>
              <a:rPr lang="en-AU" dirty="0"/>
              <a:t>Co-located services</a:t>
            </a:r>
          </a:p>
          <a:p>
            <a:pPr marL="914400" lvl="1" indent="-457200">
              <a:buFont typeface="+mj-lt"/>
              <a:buAutoNum type="arabicPeriod"/>
            </a:pPr>
            <a:r>
              <a:rPr lang="en-AU" dirty="0"/>
              <a:t>Publishing economics</a:t>
            </a:r>
          </a:p>
          <a:p>
            <a:pPr marL="914400" lvl="1" indent="-457200">
              <a:buFont typeface="+mj-lt"/>
              <a:buAutoNum type="arabicPeriod"/>
            </a:pPr>
            <a:r>
              <a:rPr lang="en-AU" dirty="0"/>
              <a:t>Decreased membership/loans, increased visitation</a:t>
            </a:r>
          </a:p>
          <a:p>
            <a:pPr marL="914400" lvl="1" indent="-457200">
              <a:buFont typeface="+mj-lt"/>
              <a:buAutoNum type="arabicPeriod"/>
            </a:pPr>
            <a:r>
              <a:rPr lang="en-AU" dirty="0"/>
              <a:t>Service/space/interface shift to User Experience</a:t>
            </a:r>
          </a:p>
          <a:p>
            <a:pPr marL="914400" lvl="1" indent="-457200">
              <a:buFont typeface="+mj-lt"/>
              <a:buAutoNum type="arabicPeriod"/>
            </a:pPr>
            <a:r>
              <a:rPr lang="en-AU" dirty="0"/>
              <a:t>Measures aren’t capturing what we’re doing</a:t>
            </a:r>
          </a:p>
          <a:p>
            <a:pPr marL="914400" lvl="1" indent="-457200">
              <a:buFont typeface="+mj-lt"/>
              <a:buAutoNum type="arabicPeriod"/>
            </a:pPr>
            <a:r>
              <a:rPr lang="en-AU" dirty="0"/>
              <a:t>Libraries are supporting government online services </a:t>
            </a:r>
          </a:p>
          <a:p>
            <a:pPr marL="914400" lvl="1" indent="-457200">
              <a:buFont typeface="+mj-lt"/>
              <a:buAutoNum type="arabicPeriod"/>
            </a:pPr>
            <a:r>
              <a:rPr lang="en-AU" dirty="0"/>
              <a:t>Workforce skills aren’t keeping up</a:t>
            </a:r>
            <a:br>
              <a:rPr lang="en-AU" dirty="0"/>
            </a:br>
            <a:endParaRPr lang="en-AU" dirty="0"/>
          </a:p>
          <a:p>
            <a:r>
              <a:rPr lang="en-AU" dirty="0"/>
              <a:t>Most of the projects have been actioned… so what’s next?</a:t>
            </a:r>
            <a:endParaRPr lang="en-US" dirty="0"/>
          </a:p>
        </p:txBody>
      </p:sp>
    </p:spTree>
    <p:extLst>
      <p:ext uri="{BB962C8B-B14F-4D97-AF65-F5344CB8AC3E}">
        <p14:creationId xmlns:p14="http://schemas.microsoft.com/office/powerpoint/2010/main" xmlns="" val="2260631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355D88-C48E-4080-8D96-C929BE292A54}"/>
              </a:ext>
            </a:extLst>
          </p:cNvPr>
          <p:cNvSpPr>
            <a:spLocks noGrp="1"/>
          </p:cNvSpPr>
          <p:nvPr>
            <p:ph type="title"/>
          </p:nvPr>
        </p:nvSpPr>
        <p:spPr/>
        <p:txBody>
          <a:bodyPr/>
          <a:lstStyle/>
          <a:p>
            <a:r>
              <a:rPr lang="en-AU" dirty="0"/>
              <a:t>Review perspectives</a:t>
            </a:r>
            <a:endParaRPr lang="en-US" dirty="0"/>
          </a:p>
        </p:txBody>
      </p:sp>
      <p:sp>
        <p:nvSpPr>
          <p:cNvPr id="3" name="Content Placeholder 2">
            <a:extLst>
              <a:ext uri="{FF2B5EF4-FFF2-40B4-BE49-F238E27FC236}">
                <a16:creationId xmlns:a16="http://schemas.microsoft.com/office/drawing/2014/main" xmlns="" id="{8F17C32D-CE5E-41CD-BC3A-C0EC491C4DDC}"/>
              </a:ext>
            </a:extLst>
          </p:cNvPr>
          <p:cNvSpPr>
            <a:spLocks noGrp="1"/>
          </p:cNvSpPr>
          <p:nvPr>
            <p:ph idx="1"/>
          </p:nvPr>
        </p:nvSpPr>
        <p:spPr/>
        <p:txBody>
          <a:bodyPr/>
          <a:lstStyle/>
          <a:p>
            <a:pPr marL="1441450" indent="-1441450">
              <a:buNone/>
            </a:pPr>
            <a:r>
              <a:rPr lang="en-AU" dirty="0"/>
              <a:t>Micro	</a:t>
            </a:r>
            <a:r>
              <a:rPr lang="en-AU" dirty="0">
                <a:solidFill>
                  <a:srgbClr val="204162"/>
                </a:solidFill>
              </a:rPr>
              <a:t>Progress on projects and activities set out in </a:t>
            </a:r>
            <a:r>
              <a:rPr lang="en-AU" i="1" dirty="0">
                <a:solidFill>
                  <a:srgbClr val="204162"/>
                </a:solidFill>
              </a:rPr>
              <a:t>Tomorrow's Libraries</a:t>
            </a:r>
            <a:r>
              <a:rPr lang="en-AU" dirty="0">
                <a:solidFill>
                  <a:srgbClr val="204162"/>
                </a:solidFill>
              </a:rPr>
              <a:t>, including consideration of whether these were the right projects/activities to deliver the network’s strategy, and what we learned from implementation.</a:t>
            </a:r>
            <a:br>
              <a:rPr lang="en-AU" dirty="0">
                <a:solidFill>
                  <a:srgbClr val="204162"/>
                </a:solidFill>
              </a:rPr>
            </a:br>
            <a:endParaRPr lang="en-US" dirty="0">
              <a:solidFill>
                <a:srgbClr val="204162"/>
              </a:solidFill>
            </a:endParaRPr>
          </a:p>
          <a:p>
            <a:pPr marL="1441450" indent="-1441450">
              <a:buNone/>
            </a:pPr>
            <a:r>
              <a:rPr lang="en-AU" dirty="0"/>
              <a:t>Macro	</a:t>
            </a:r>
            <a:r>
              <a:rPr lang="en-AU" dirty="0">
                <a:solidFill>
                  <a:srgbClr val="204162"/>
                </a:solidFill>
              </a:rPr>
              <a:t>Future directions, and the development of recommendations to ensure the library network is anticipating and responsive to local and international trends, and is efficient and effective in the delivery of library services.</a:t>
            </a:r>
            <a:endParaRPr lang="en-US" dirty="0">
              <a:solidFill>
                <a:srgbClr val="204162"/>
              </a:solidFill>
            </a:endParaRPr>
          </a:p>
          <a:p>
            <a:endParaRPr lang="en-US" dirty="0"/>
          </a:p>
        </p:txBody>
      </p:sp>
    </p:spTree>
    <p:extLst>
      <p:ext uri="{BB962C8B-B14F-4D97-AF65-F5344CB8AC3E}">
        <p14:creationId xmlns:p14="http://schemas.microsoft.com/office/powerpoint/2010/main" xmlns="" val="22670944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9379CC-2719-456F-B1A3-79DBA8DC60BB}"/>
              </a:ext>
            </a:extLst>
          </p:cNvPr>
          <p:cNvSpPr>
            <a:spLocks noGrp="1"/>
          </p:cNvSpPr>
          <p:nvPr>
            <p:ph type="title"/>
          </p:nvPr>
        </p:nvSpPr>
        <p:spPr/>
        <p:txBody>
          <a:bodyPr/>
          <a:lstStyle/>
          <a:p>
            <a:r>
              <a:rPr lang="en-AU" dirty="0" smtClean="0"/>
              <a:t>Observations about </a:t>
            </a:r>
            <a:r>
              <a:rPr lang="en-AU" dirty="0"/>
              <a:t>TL activities</a:t>
            </a:r>
            <a:endParaRPr lang="en-US" dirty="0"/>
          </a:p>
        </p:txBody>
      </p:sp>
      <p:sp>
        <p:nvSpPr>
          <p:cNvPr id="3" name="Content Placeholder 2">
            <a:extLst>
              <a:ext uri="{FF2B5EF4-FFF2-40B4-BE49-F238E27FC236}">
                <a16:creationId xmlns:a16="http://schemas.microsoft.com/office/drawing/2014/main" xmlns="" id="{B8BC7208-333B-49D0-89F8-B5643541F2C6}"/>
              </a:ext>
            </a:extLst>
          </p:cNvPr>
          <p:cNvSpPr>
            <a:spLocks noGrp="1"/>
          </p:cNvSpPr>
          <p:nvPr>
            <p:ph idx="1"/>
          </p:nvPr>
        </p:nvSpPr>
        <p:spPr/>
        <p:txBody>
          <a:bodyPr/>
          <a:lstStyle/>
          <a:p>
            <a:r>
              <a:rPr lang="en-AU" dirty="0"/>
              <a:t>No timelines, but push to complete asap</a:t>
            </a:r>
          </a:p>
          <a:p>
            <a:r>
              <a:rPr lang="en-AU" dirty="0"/>
              <a:t>Lead agency sometimes too vague (‘Council’, ‘Libraries’)</a:t>
            </a:r>
          </a:p>
          <a:p>
            <a:r>
              <a:rPr lang="en-AU" dirty="0"/>
              <a:t>Digital activities have been bundled in to Digital Strategy</a:t>
            </a:r>
          </a:p>
          <a:p>
            <a:r>
              <a:rPr lang="en-AU" dirty="0"/>
              <a:t>Co-location of services has changed emphasis for some activities</a:t>
            </a:r>
          </a:p>
          <a:p>
            <a:pPr marL="0" indent="0">
              <a:buNone/>
            </a:pPr>
            <a:endParaRPr lang="en-US" dirty="0"/>
          </a:p>
        </p:txBody>
      </p:sp>
    </p:spTree>
    <p:extLst>
      <p:ext uri="{BB962C8B-B14F-4D97-AF65-F5344CB8AC3E}">
        <p14:creationId xmlns:p14="http://schemas.microsoft.com/office/powerpoint/2010/main" xmlns="" val="22435301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AE8BD2-6984-41B0-B6DF-053EBD1D4177}"/>
              </a:ext>
            </a:extLst>
          </p:cNvPr>
          <p:cNvSpPr>
            <a:spLocks noGrp="1"/>
          </p:cNvSpPr>
          <p:nvPr>
            <p:ph type="title"/>
          </p:nvPr>
        </p:nvSpPr>
        <p:spPr/>
        <p:txBody>
          <a:bodyPr/>
          <a:lstStyle/>
          <a:p>
            <a:r>
              <a:rPr lang="en-AU" dirty="0"/>
              <a:t>What has been achieved?</a:t>
            </a:r>
            <a:endParaRPr lang="en-US" dirty="0"/>
          </a:p>
        </p:txBody>
      </p:sp>
      <p:sp>
        <p:nvSpPr>
          <p:cNvPr id="3" name="Content Placeholder 2">
            <a:extLst>
              <a:ext uri="{FF2B5EF4-FFF2-40B4-BE49-F238E27FC236}">
                <a16:creationId xmlns:a16="http://schemas.microsoft.com/office/drawing/2014/main" xmlns="" id="{7B832F4D-D070-4139-BA27-F357AC144E4A}"/>
              </a:ext>
            </a:extLst>
          </p:cNvPr>
          <p:cNvSpPr>
            <a:spLocks noGrp="1"/>
          </p:cNvSpPr>
          <p:nvPr>
            <p:ph idx="1"/>
          </p:nvPr>
        </p:nvSpPr>
        <p:spPr>
          <a:xfrm>
            <a:off x="838200" y="1825625"/>
            <a:ext cx="8615766" cy="4351338"/>
          </a:xfrm>
        </p:spPr>
        <p:txBody>
          <a:bodyPr>
            <a:normAutofit/>
          </a:bodyPr>
          <a:lstStyle/>
          <a:p>
            <a:pPr marL="0" lvl="0" indent="0">
              <a:buNone/>
            </a:pPr>
            <a:r>
              <a:rPr lang="en-AU" dirty="0"/>
              <a:t>Of the 37 actions in Tomorrow’s Libraries:</a:t>
            </a:r>
            <a:br>
              <a:rPr lang="en-AU" dirty="0"/>
            </a:br>
            <a:endParaRPr lang="en-US" dirty="0"/>
          </a:p>
          <a:p>
            <a:pPr marL="1162050" lvl="1" indent="-704850">
              <a:spcBef>
                <a:spcPts val="1800"/>
              </a:spcBef>
              <a:buNone/>
            </a:pPr>
            <a:r>
              <a:rPr lang="en-AU" dirty="0"/>
              <a:t>21 	in progress: ‘business as usual’ or improvement upon a successful activity</a:t>
            </a:r>
            <a:endParaRPr lang="en-US" dirty="0"/>
          </a:p>
          <a:p>
            <a:pPr marL="1162050" lvl="1" indent="-704850">
              <a:spcBef>
                <a:spcPts val="1800"/>
              </a:spcBef>
              <a:buNone/>
            </a:pPr>
            <a:r>
              <a:rPr lang="en-AU" dirty="0"/>
              <a:t>6 	have been implemented, it is now up to library services to use the outcomes (e.g. Workforce Development Plan)</a:t>
            </a:r>
            <a:endParaRPr lang="en-US" dirty="0"/>
          </a:p>
          <a:p>
            <a:pPr marL="1162050" lvl="1" indent="-704850">
              <a:spcBef>
                <a:spcPts val="1800"/>
              </a:spcBef>
              <a:buNone/>
            </a:pPr>
            <a:r>
              <a:rPr lang="en-AU" dirty="0"/>
              <a:t>5 	were the responsibility of ‘Local Government’ or ‘Libraries’ without a clear mechanism to activate, monitor or assess</a:t>
            </a:r>
            <a:endParaRPr lang="en-US" dirty="0"/>
          </a:p>
          <a:p>
            <a:pPr marL="1162050" lvl="1" indent="-704850">
              <a:spcBef>
                <a:spcPts val="1800"/>
              </a:spcBef>
              <a:buNone/>
            </a:pPr>
            <a:r>
              <a:rPr lang="en-AU" dirty="0"/>
              <a:t>5 	not actioned, mainly due to role clarity </a:t>
            </a:r>
            <a:endParaRPr lang="en-US" dirty="0"/>
          </a:p>
        </p:txBody>
      </p:sp>
      <p:pic>
        <p:nvPicPr>
          <p:cNvPr id="1026" name="Picture 2" descr="Image result for tick gif">
            <a:extLst>
              <a:ext uri="{FF2B5EF4-FFF2-40B4-BE49-F238E27FC236}">
                <a16:creationId xmlns:a16="http://schemas.microsoft.com/office/drawing/2014/main" xmlns="" id="{1BEC582C-14B0-46B7-B40D-06B8682C2E08}"/>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639946" y="4240132"/>
            <a:ext cx="2390775" cy="23622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65827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E9F7A4-03BD-4E99-AE12-538902EA5394}"/>
              </a:ext>
            </a:extLst>
          </p:cNvPr>
          <p:cNvSpPr>
            <a:spLocks noGrp="1"/>
          </p:cNvSpPr>
          <p:nvPr>
            <p:ph type="title"/>
          </p:nvPr>
        </p:nvSpPr>
        <p:spPr/>
        <p:txBody>
          <a:bodyPr/>
          <a:lstStyle/>
          <a:p>
            <a:r>
              <a:rPr lang="en-AU" dirty="0"/>
              <a:t>Thoughts to frame the future</a:t>
            </a:r>
            <a:endParaRPr lang="en-US" dirty="0"/>
          </a:p>
        </p:txBody>
      </p:sp>
      <p:pic>
        <p:nvPicPr>
          <p:cNvPr id="4" name="Picture 3">
            <a:extLst>
              <a:ext uri="{FF2B5EF4-FFF2-40B4-BE49-F238E27FC236}">
                <a16:creationId xmlns:a16="http://schemas.microsoft.com/office/drawing/2014/main" xmlns="" id="{BCA9C3DA-0427-4E9F-8BF7-227D02DCC398}"/>
              </a:ext>
            </a:extLst>
          </p:cNvPr>
          <p:cNvPicPr/>
          <p:nvPr/>
        </p:nvPicPr>
        <p:blipFill>
          <a:blip r:embed="rId2" cstate="print"/>
          <a:srcRect/>
          <a:stretch>
            <a:fillRect/>
          </a:stretch>
        </p:blipFill>
        <p:spPr bwMode="auto">
          <a:xfrm>
            <a:off x="953183" y="1690687"/>
            <a:ext cx="10035115" cy="4152173"/>
          </a:xfrm>
          <a:prstGeom prst="rect">
            <a:avLst/>
          </a:prstGeom>
          <a:noFill/>
          <a:ln w="9525">
            <a:noFill/>
            <a:miter lim="800000"/>
            <a:headEnd/>
            <a:tailEnd/>
          </a:ln>
        </p:spPr>
      </p:pic>
    </p:spTree>
    <p:extLst>
      <p:ext uri="{BB962C8B-B14F-4D97-AF65-F5344CB8AC3E}">
        <p14:creationId xmlns:p14="http://schemas.microsoft.com/office/powerpoint/2010/main" xmlns="" val="1805539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xmlns="" id="{8DC3267A-A811-4A95-B0DE-1497452AD6C3}"/>
              </a:ext>
            </a:extLst>
          </p:cNvPr>
          <p:cNvPicPr>
            <a:picLocks noGrp="1"/>
          </p:cNvPicPr>
          <p:nvPr>
            <p:ph idx="1"/>
          </p:nvPr>
        </p:nvPicPr>
        <p:blipFill>
          <a:blip r:embed="rId2" cstate="print"/>
          <a:srcRect/>
          <a:stretch>
            <a:fillRect/>
          </a:stretch>
        </p:blipFill>
        <p:spPr bwMode="auto">
          <a:xfrm>
            <a:off x="711191" y="1873863"/>
            <a:ext cx="10769617" cy="3442055"/>
          </a:xfrm>
          <a:prstGeom prst="rect">
            <a:avLst/>
          </a:prstGeom>
          <a:noFill/>
          <a:ln w="9525">
            <a:noFill/>
            <a:miter lim="800000"/>
            <a:headEnd/>
            <a:tailEnd/>
          </a:ln>
        </p:spPr>
      </p:pic>
    </p:spTree>
    <p:extLst>
      <p:ext uri="{BB962C8B-B14F-4D97-AF65-F5344CB8AC3E}">
        <p14:creationId xmlns:p14="http://schemas.microsoft.com/office/powerpoint/2010/main" xmlns="" val="35491689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A6481986-27F6-40C6-9F3E-874DEAAB71B2}"/>
              </a:ext>
            </a:extLst>
          </p:cNvPr>
          <p:cNvPicPr>
            <a:picLocks noChangeAspect="1"/>
          </p:cNvPicPr>
          <p:nvPr/>
        </p:nvPicPr>
        <p:blipFill>
          <a:blip r:embed="rId2" cstate="print"/>
          <a:stretch>
            <a:fillRect/>
          </a:stretch>
        </p:blipFill>
        <p:spPr>
          <a:xfrm>
            <a:off x="473971" y="1065065"/>
            <a:ext cx="11244057" cy="4727870"/>
          </a:xfrm>
          <a:prstGeom prst="rect">
            <a:avLst/>
          </a:prstGeom>
        </p:spPr>
      </p:pic>
    </p:spTree>
    <p:extLst>
      <p:ext uri="{BB962C8B-B14F-4D97-AF65-F5344CB8AC3E}">
        <p14:creationId xmlns:p14="http://schemas.microsoft.com/office/powerpoint/2010/main" xmlns="" val="9027145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otalTime>65</TotalTime>
  <Words>301</Words>
  <Application>Microsoft Office PowerPoint</Application>
  <PresentationFormat>Custom</PresentationFormat>
  <Paragraphs>73</Paragraphs>
  <Slides>14</Slides>
  <Notes>0</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Office Theme</vt:lpstr>
      <vt:lpstr>Facet</vt:lpstr>
      <vt:lpstr>Tomorrow’s Libraries Review</vt:lpstr>
      <vt:lpstr>Consultation on the review</vt:lpstr>
      <vt:lpstr>Why review Tomorrow’s Libraries?</vt:lpstr>
      <vt:lpstr>Review perspectives</vt:lpstr>
      <vt:lpstr>Observations about TL activities</vt:lpstr>
      <vt:lpstr>What has been achieved?</vt:lpstr>
      <vt:lpstr>Thoughts to frame the future</vt:lpstr>
      <vt:lpstr>Slide 8</vt:lpstr>
      <vt:lpstr>Slide 9</vt:lpstr>
      <vt:lpstr>Slide 10</vt:lpstr>
      <vt:lpstr>Early-stage directions</vt:lpstr>
      <vt:lpstr>Consortium efficiency opportunities:</vt:lpstr>
      <vt:lpstr>First thoughts?</vt:lpstr>
      <vt:lpstr>More opportunities for feedback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Tomorrow’s Libraries Review</dc:title>
  <dc:creator>Kristine Peters</dc:creator>
  <cp:lastModifiedBy>Kristine</cp:lastModifiedBy>
  <cp:revision>30</cp:revision>
  <dcterms:created xsi:type="dcterms:W3CDTF">2018-08-04T00:37:27Z</dcterms:created>
  <dcterms:modified xsi:type="dcterms:W3CDTF">2018-08-04T01:43:40Z</dcterms:modified>
</cp:coreProperties>
</file>